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0" r:id="rId1"/>
  </p:sldMasterIdLst>
  <p:notesMasterIdLst>
    <p:notesMasterId r:id="rId57"/>
  </p:notesMasterIdLst>
  <p:sldIdLst>
    <p:sldId id="256" r:id="rId2"/>
    <p:sldId id="385" r:id="rId3"/>
    <p:sldId id="264" r:id="rId4"/>
    <p:sldId id="348" r:id="rId5"/>
    <p:sldId id="434" r:id="rId6"/>
    <p:sldId id="435" r:id="rId7"/>
    <p:sldId id="436" r:id="rId8"/>
    <p:sldId id="437" r:id="rId9"/>
    <p:sldId id="438" r:id="rId10"/>
    <p:sldId id="270" r:id="rId11"/>
    <p:sldId id="427" r:id="rId12"/>
    <p:sldId id="426" r:id="rId13"/>
    <p:sldId id="439" r:id="rId14"/>
    <p:sldId id="429" r:id="rId15"/>
    <p:sldId id="386" r:id="rId16"/>
    <p:sldId id="433" r:id="rId17"/>
    <p:sldId id="440" r:id="rId18"/>
    <p:sldId id="420" r:id="rId19"/>
    <p:sldId id="404" r:id="rId20"/>
    <p:sldId id="387" r:id="rId21"/>
    <p:sldId id="390" r:id="rId22"/>
    <p:sldId id="402" r:id="rId23"/>
    <p:sldId id="401" r:id="rId24"/>
    <p:sldId id="405" r:id="rId25"/>
    <p:sldId id="407" r:id="rId26"/>
    <p:sldId id="409" r:id="rId27"/>
    <p:sldId id="411" r:id="rId28"/>
    <p:sldId id="403" r:id="rId29"/>
    <p:sldId id="408" r:id="rId30"/>
    <p:sldId id="394" r:id="rId31"/>
    <p:sldId id="410" r:id="rId32"/>
    <p:sldId id="395" r:id="rId33"/>
    <p:sldId id="412" r:id="rId34"/>
    <p:sldId id="396" r:id="rId35"/>
    <p:sldId id="414" r:id="rId36"/>
    <p:sldId id="413" r:id="rId37"/>
    <p:sldId id="406" r:id="rId38"/>
    <p:sldId id="425" r:id="rId39"/>
    <p:sldId id="441" r:id="rId40"/>
    <p:sldId id="421" r:id="rId41"/>
    <p:sldId id="415" r:id="rId42"/>
    <p:sldId id="418" r:id="rId43"/>
    <p:sldId id="399" r:id="rId44"/>
    <p:sldId id="419" r:id="rId45"/>
    <p:sldId id="416" r:id="rId46"/>
    <p:sldId id="432" r:id="rId47"/>
    <p:sldId id="443" r:id="rId48"/>
    <p:sldId id="417" r:id="rId49"/>
    <p:sldId id="422" r:id="rId50"/>
    <p:sldId id="384" r:id="rId51"/>
    <p:sldId id="392" r:id="rId52"/>
    <p:sldId id="424" r:id="rId53"/>
    <p:sldId id="442" r:id="rId54"/>
    <p:sldId id="400" r:id="rId55"/>
    <p:sldId id="423" r:id="rId5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44C0DD7-F1CF-4368-81C8-E87A97418579}">
          <p14:sldIdLst>
            <p14:sldId id="256"/>
          </p14:sldIdLst>
        </p14:section>
        <p14:section name="Goals" id="{1DC203D8-8C04-4F3B-815B-A15E3261C9A4}">
          <p14:sldIdLst>
            <p14:sldId id="385"/>
            <p14:sldId id="264"/>
          </p14:sldIdLst>
        </p14:section>
        <p14:section name="Microcontrollers and Computers" id="{B55B8E8C-5EAB-4A1E-A4E9-AE5E896E46FA}">
          <p14:sldIdLst>
            <p14:sldId id="348"/>
            <p14:sldId id="434"/>
            <p14:sldId id="435"/>
            <p14:sldId id="436"/>
            <p14:sldId id="437"/>
            <p14:sldId id="438"/>
            <p14:sldId id="270"/>
            <p14:sldId id="427"/>
            <p14:sldId id="426"/>
            <p14:sldId id="439"/>
            <p14:sldId id="429"/>
            <p14:sldId id="386"/>
            <p14:sldId id="433"/>
            <p14:sldId id="440"/>
          </p14:sldIdLst>
        </p14:section>
        <p14:section name="Microcontroller Design" id="{A99267BF-6414-4838-9A55-B8A3FC6F856D}">
          <p14:sldIdLst>
            <p14:sldId id="420"/>
            <p14:sldId id="404"/>
            <p14:sldId id="387"/>
            <p14:sldId id="390"/>
            <p14:sldId id="402"/>
            <p14:sldId id="401"/>
            <p14:sldId id="405"/>
            <p14:sldId id="407"/>
            <p14:sldId id="409"/>
            <p14:sldId id="411"/>
            <p14:sldId id="403"/>
            <p14:sldId id="408"/>
            <p14:sldId id="394"/>
            <p14:sldId id="410"/>
            <p14:sldId id="395"/>
            <p14:sldId id="412"/>
            <p14:sldId id="396"/>
            <p14:sldId id="414"/>
            <p14:sldId id="413"/>
            <p14:sldId id="406"/>
            <p14:sldId id="425"/>
            <p14:sldId id="441"/>
          </p14:sldIdLst>
        </p14:section>
        <p14:section name="Microcontroller History" id="{695CDD05-5B83-4D82-8AE0-F83421156970}">
          <p14:sldIdLst>
            <p14:sldId id="421"/>
            <p14:sldId id="415"/>
            <p14:sldId id="418"/>
            <p14:sldId id="399"/>
            <p14:sldId id="419"/>
            <p14:sldId id="416"/>
            <p14:sldId id="432"/>
            <p14:sldId id="443"/>
            <p14:sldId id="417"/>
          </p14:sldIdLst>
        </p14:section>
        <p14:section name="Microbit microcontroller" id="{6F86D875-7193-43ED-B0E5-29A3666B94D2}">
          <p14:sldIdLst>
            <p14:sldId id="422"/>
            <p14:sldId id="384"/>
            <p14:sldId id="392"/>
            <p14:sldId id="424"/>
            <p14:sldId id="442"/>
            <p14:sldId id="400"/>
          </p14:sldIdLst>
        </p14:section>
        <p14:section name="Wrapup" id="{29A7F866-9DA9-446B-8359-CE426CB89C7A}">
          <p14:sldIdLst>
            <p14:sldId id="42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E2A8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69" autoAdjust="0"/>
    <p:restoredTop sz="97440" autoAdjust="0"/>
  </p:normalViewPr>
  <p:slideViewPr>
    <p:cSldViewPr snapToGrid="0">
      <p:cViewPr varScale="1">
        <p:scale>
          <a:sx n="111" d="100"/>
          <a:sy n="111" d="100"/>
        </p:scale>
        <p:origin x="80" y="83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7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13E7679-EA2F-4B8D-A10A-91338E1FD61D}" type="doc">
      <dgm:prSet loTypeId="urn:microsoft.com/office/officeart/2005/8/layout/pyramid1" loCatId="pyramid" qsTypeId="urn:microsoft.com/office/officeart/2005/8/quickstyle/simple1" qsCatId="simple" csTypeId="urn:microsoft.com/office/officeart/2005/8/colors/colorful1" csCatId="colorful" phldr="1"/>
      <dgm:spPr/>
    </dgm:pt>
    <dgm:pt modelId="{5006BF28-96C8-4D4D-9711-C6BB0C810E72}">
      <dgm:prSet phldrT="[Text]" custT="1"/>
      <dgm:spPr/>
      <dgm:t>
        <a:bodyPr/>
        <a:lstStyle/>
        <a:p>
          <a:r>
            <a:rPr lang="en-US" sz="2800" dirty="0"/>
            <a:t>Registers</a:t>
          </a:r>
          <a:endParaRPr lang="en-US" sz="2000" dirty="0"/>
        </a:p>
      </dgm:t>
    </dgm:pt>
    <dgm:pt modelId="{F090EBDF-3A3A-4B62-BFE2-48AF4D09D8BC}" type="parTrans" cxnId="{78A3ED01-28B4-4AA6-BCCF-43EF51848570}">
      <dgm:prSet/>
      <dgm:spPr/>
      <dgm:t>
        <a:bodyPr/>
        <a:lstStyle/>
        <a:p>
          <a:endParaRPr lang="en-US" sz="2800"/>
        </a:p>
      </dgm:t>
    </dgm:pt>
    <dgm:pt modelId="{F34F628B-3AD7-4FA1-AB09-C3232BA89035}" type="sibTrans" cxnId="{78A3ED01-28B4-4AA6-BCCF-43EF51848570}">
      <dgm:prSet/>
      <dgm:spPr/>
      <dgm:t>
        <a:bodyPr/>
        <a:lstStyle/>
        <a:p>
          <a:endParaRPr lang="en-US" sz="2800"/>
        </a:p>
      </dgm:t>
    </dgm:pt>
    <dgm:pt modelId="{D33373C4-62FB-4F41-8BB9-87C294ED69A0}">
      <dgm:prSet phldrT="[Text]" custT="1"/>
      <dgm:spPr/>
      <dgm:t>
        <a:bodyPr/>
        <a:lstStyle/>
        <a:p>
          <a:r>
            <a:rPr lang="en-US" sz="2800" dirty="0"/>
            <a:t>RAM</a:t>
          </a:r>
        </a:p>
      </dgm:t>
    </dgm:pt>
    <dgm:pt modelId="{A695BE09-B1A9-4ED4-A855-907C0B7F9945}" type="parTrans" cxnId="{A1D9148D-EEED-4A71-AF87-C84148687447}">
      <dgm:prSet/>
      <dgm:spPr/>
      <dgm:t>
        <a:bodyPr/>
        <a:lstStyle/>
        <a:p>
          <a:endParaRPr lang="en-US" sz="2800"/>
        </a:p>
      </dgm:t>
    </dgm:pt>
    <dgm:pt modelId="{903D2E35-D32F-4EE8-8F5F-7772C3263E92}" type="sibTrans" cxnId="{A1D9148D-EEED-4A71-AF87-C84148687447}">
      <dgm:prSet/>
      <dgm:spPr/>
      <dgm:t>
        <a:bodyPr/>
        <a:lstStyle/>
        <a:p>
          <a:endParaRPr lang="en-US" sz="2800"/>
        </a:p>
      </dgm:t>
    </dgm:pt>
    <dgm:pt modelId="{C1DD6A11-E2F6-4F1B-8B81-EE7996990343}">
      <dgm:prSet phldrT="[Text]" custT="1"/>
      <dgm:spPr/>
      <dgm:t>
        <a:bodyPr/>
        <a:lstStyle/>
        <a:p>
          <a:r>
            <a:rPr lang="en-US" sz="2800" dirty="0"/>
            <a:t>ROM</a:t>
          </a:r>
        </a:p>
      </dgm:t>
    </dgm:pt>
    <dgm:pt modelId="{21FB6474-CDEE-4816-BF98-3D73D0D64D9C}" type="parTrans" cxnId="{29EEB9B8-3BEA-4C32-8F8C-B3A279D32983}">
      <dgm:prSet/>
      <dgm:spPr/>
      <dgm:t>
        <a:bodyPr/>
        <a:lstStyle/>
        <a:p>
          <a:endParaRPr lang="en-US" sz="2800"/>
        </a:p>
      </dgm:t>
    </dgm:pt>
    <dgm:pt modelId="{D0992183-CD94-4BD2-9981-71CFCE6DBE83}" type="sibTrans" cxnId="{29EEB9B8-3BEA-4C32-8F8C-B3A279D32983}">
      <dgm:prSet/>
      <dgm:spPr/>
      <dgm:t>
        <a:bodyPr/>
        <a:lstStyle/>
        <a:p>
          <a:endParaRPr lang="en-US" sz="2800"/>
        </a:p>
      </dgm:t>
    </dgm:pt>
    <dgm:pt modelId="{FE7B391B-DBFF-489F-8516-5D2C6EA05E85}" type="pres">
      <dgm:prSet presAssocID="{A13E7679-EA2F-4B8D-A10A-91338E1FD61D}" presName="Name0" presStyleCnt="0">
        <dgm:presLayoutVars>
          <dgm:dir/>
          <dgm:animLvl val="lvl"/>
          <dgm:resizeHandles val="exact"/>
        </dgm:presLayoutVars>
      </dgm:prSet>
      <dgm:spPr/>
    </dgm:pt>
    <dgm:pt modelId="{E19E6A88-2E22-46A2-B840-3A6D5AD5623B}" type="pres">
      <dgm:prSet presAssocID="{5006BF28-96C8-4D4D-9711-C6BB0C810E72}" presName="Name8" presStyleCnt="0"/>
      <dgm:spPr/>
    </dgm:pt>
    <dgm:pt modelId="{06ED28A8-CC50-4399-9F70-223DB156CEA3}" type="pres">
      <dgm:prSet presAssocID="{5006BF28-96C8-4D4D-9711-C6BB0C810E72}" presName="level" presStyleLbl="node1" presStyleIdx="0" presStyleCnt="3">
        <dgm:presLayoutVars>
          <dgm:chMax val="1"/>
          <dgm:bulletEnabled val="1"/>
        </dgm:presLayoutVars>
      </dgm:prSet>
      <dgm:spPr/>
    </dgm:pt>
    <dgm:pt modelId="{C32D4DA2-C213-49E1-9800-64F2E7107B66}" type="pres">
      <dgm:prSet presAssocID="{5006BF28-96C8-4D4D-9711-C6BB0C810E72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F512F98A-2CFE-4ED6-BA4F-004A741453DB}" type="pres">
      <dgm:prSet presAssocID="{D33373C4-62FB-4F41-8BB9-87C294ED69A0}" presName="Name8" presStyleCnt="0"/>
      <dgm:spPr/>
    </dgm:pt>
    <dgm:pt modelId="{ADD040FD-48F9-4D8D-A87D-1625480E82A5}" type="pres">
      <dgm:prSet presAssocID="{D33373C4-62FB-4F41-8BB9-87C294ED69A0}" presName="level" presStyleLbl="node1" presStyleIdx="1" presStyleCnt="3">
        <dgm:presLayoutVars>
          <dgm:chMax val="1"/>
          <dgm:bulletEnabled val="1"/>
        </dgm:presLayoutVars>
      </dgm:prSet>
      <dgm:spPr/>
    </dgm:pt>
    <dgm:pt modelId="{899A2D3B-C5AF-43FC-B537-DE87D1485F90}" type="pres">
      <dgm:prSet presAssocID="{D33373C4-62FB-4F41-8BB9-87C294ED69A0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161109F8-A39E-4E56-98CD-8E66C2C215EB}" type="pres">
      <dgm:prSet presAssocID="{C1DD6A11-E2F6-4F1B-8B81-EE7996990343}" presName="Name8" presStyleCnt="0"/>
      <dgm:spPr/>
    </dgm:pt>
    <dgm:pt modelId="{7748A36E-DFDA-45D9-BAFD-0EF4164AB4D0}" type="pres">
      <dgm:prSet presAssocID="{C1DD6A11-E2F6-4F1B-8B81-EE7996990343}" presName="level" presStyleLbl="node1" presStyleIdx="2" presStyleCnt="3">
        <dgm:presLayoutVars>
          <dgm:chMax val="1"/>
          <dgm:bulletEnabled val="1"/>
        </dgm:presLayoutVars>
      </dgm:prSet>
      <dgm:spPr/>
    </dgm:pt>
    <dgm:pt modelId="{259C51F3-EA81-4C56-80F4-DCAE99823B9E}" type="pres">
      <dgm:prSet presAssocID="{C1DD6A11-E2F6-4F1B-8B81-EE7996990343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78A3ED01-28B4-4AA6-BCCF-43EF51848570}" srcId="{A13E7679-EA2F-4B8D-A10A-91338E1FD61D}" destId="{5006BF28-96C8-4D4D-9711-C6BB0C810E72}" srcOrd="0" destOrd="0" parTransId="{F090EBDF-3A3A-4B62-BFE2-48AF4D09D8BC}" sibTransId="{F34F628B-3AD7-4FA1-AB09-C3232BA89035}"/>
    <dgm:cxn modelId="{9C387820-C3C6-4ED4-9E06-7B77B01708F6}" type="presOf" srcId="{5006BF28-96C8-4D4D-9711-C6BB0C810E72}" destId="{06ED28A8-CC50-4399-9F70-223DB156CEA3}" srcOrd="0" destOrd="0" presId="urn:microsoft.com/office/officeart/2005/8/layout/pyramid1"/>
    <dgm:cxn modelId="{DAA2043A-A144-44F5-A31A-670FBDC257BF}" type="presOf" srcId="{C1DD6A11-E2F6-4F1B-8B81-EE7996990343}" destId="{7748A36E-DFDA-45D9-BAFD-0EF4164AB4D0}" srcOrd="0" destOrd="0" presId="urn:microsoft.com/office/officeart/2005/8/layout/pyramid1"/>
    <dgm:cxn modelId="{2EEE1547-B0A7-4ECE-B6C6-B678A538FC20}" type="presOf" srcId="{C1DD6A11-E2F6-4F1B-8B81-EE7996990343}" destId="{259C51F3-EA81-4C56-80F4-DCAE99823B9E}" srcOrd="1" destOrd="0" presId="urn:microsoft.com/office/officeart/2005/8/layout/pyramid1"/>
    <dgm:cxn modelId="{A1D9148D-EEED-4A71-AF87-C84148687447}" srcId="{A13E7679-EA2F-4B8D-A10A-91338E1FD61D}" destId="{D33373C4-62FB-4F41-8BB9-87C294ED69A0}" srcOrd="1" destOrd="0" parTransId="{A695BE09-B1A9-4ED4-A855-907C0B7F9945}" sibTransId="{903D2E35-D32F-4EE8-8F5F-7772C3263E92}"/>
    <dgm:cxn modelId="{3AF7C3B0-3E8D-4110-970D-9674CAA53C57}" type="presOf" srcId="{5006BF28-96C8-4D4D-9711-C6BB0C810E72}" destId="{C32D4DA2-C213-49E1-9800-64F2E7107B66}" srcOrd="1" destOrd="0" presId="urn:microsoft.com/office/officeart/2005/8/layout/pyramid1"/>
    <dgm:cxn modelId="{29EEB9B8-3BEA-4C32-8F8C-B3A279D32983}" srcId="{A13E7679-EA2F-4B8D-A10A-91338E1FD61D}" destId="{C1DD6A11-E2F6-4F1B-8B81-EE7996990343}" srcOrd="2" destOrd="0" parTransId="{21FB6474-CDEE-4816-BF98-3D73D0D64D9C}" sibTransId="{D0992183-CD94-4BD2-9981-71CFCE6DBE83}"/>
    <dgm:cxn modelId="{D56DC1E0-C495-4F84-BC6B-E668A487B224}" type="presOf" srcId="{D33373C4-62FB-4F41-8BB9-87C294ED69A0}" destId="{ADD040FD-48F9-4D8D-A87D-1625480E82A5}" srcOrd="0" destOrd="0" presId="urn:microsoft.com/office/officeart/2005/8/layout/pyramid1"/>
    <dgm:cxn modelId="{3D2891E7-8707-455A-9443-42729D99C1E6}" type="presOf" srcId="{D33373C4-62FB-4F41-8BB9-87C294ED69A0}" destId="{899A2D3B-C5AF-43FC-B537-DE87D1485F90}" srcOrd="1" destOrd="0" presId="urn:microsoft.com/office/officeart/2005/8/layout/pyramid1"/>
    <dgm:cxn modelId="{563905FE-F6BF-4893-8794-D4D0EB2E6BE6}" type="presOf" srcId="{A13E7679-EA2F-4B8D-A10A-91338E1FD61D}" destId="{FE7B391B-DBFF-489F-8516-5D2C6EA05E85}" srcOrd="0" destOrd="0" presId="urn:microsoft.com/office/officeart/2005/8/layout/pyramid1"/>
    <dgm:cxn modelId="{C06F2CEE-FD17-4228-A3A9-AC0A1E93DE50}" type="presParOf" srcId="{FE7B391B-DBFF-489F-8516-5D2C6EA05E85}" destId="{E19E6A88-2E22-46A2-B840-3A6D5AD5623B}" srcOrd="0" destOrd="0" presId="urn:microsoft.com/office/officeart/2005/8/layout/pyramid1"/>
    <dgm:cxn modelId="{1059AF01-B694-4631-B51B-882A9780F41A}" type="presParOf" srcId="{E19E6A88-2E22-46A2-B840-3A6D5AD5623B}" destId="{06ED28A8-CC50-4399-9F70-223DB156CEA3}" srcOrd="0" destOrd="0" presId="urn:microsoft.com/office/officeart/2005/8/layout/pyramid1"/>
    <dgm:cxn modelId="{BF10444A-F4C1-4928-B3A1-E5C0A261EC8E}" type="presParOf" srcId="{E19E6A88-2E22-46A2-B840-3A6D5AD5623B}" destId="{C32D4DA2-C213-49E1-9800-64F2E7107B66}" srcOrd="1" destOrd="0" presId="urn:microsoft.com/office/officeart/2005/8/layout/pyramid1"/>
    <dgm:cxn modelId="{07A20D03-19CC-4DA7-9E86-A3DFDFCBBD34}" type="presParOf" srcId="{FE7B391B-DBFF-489F-8516-5D2C6EA05E85}" destId="{F512F98A-2CFE-4ED6-BA4F-004A741453DB}" srcOrd="1" destOrd="0" presId="urn:microsoft.com/office/officeart/2005/8/layout/pyramid1"/>
    <dgm:cxn modelId="{56CCE392-11DD-4B5E-A03E-E301BF6A1786}" type="presParOf" srcId="{F512F98A-2CFE-4ED6-BA4F-004A741453DB}" destId="{ADD040FD-48F9-4D8D-A87D-1625480E82A5}" srcOrd="0" destOrd="0" presId="urn:microsoft.com/office/officeart/2005/8/layout/pyramid1"/>
    <dgm:cxn modelId="{CCFA5132-0224-45AC-A278-CFC41AAD29B4}" type="presParOf" srcId="{F512F98A-2CFE-4ED6-BA4F-004A741453DB}" destId="{899A2D3B-C5AF-43FC-B537-DE87D1485F90}" srcOrd="1" destOrd="0" presId="urn:microsoft.com/office/officeart/2005/8/layout/pyramid1"/>
    <dgm:cxn modelId="{4CDC39DD-9B06-4D37-9519-FD99E4572F80}" type="presParOf" srcId="{FE7B391B-DBFF-489F-8516-5D2C6EA05E85}" destId="{161109F8-A39E-4E56-98CD-8E66C2C215EB}" srcOrd="2" destOrd="0" presId="urn:microsoft.com/office/officeart/2005/8/layout/pyramid1"/>
    <dgm:cxn modelId="{507584BC-DE9B-45CE-A317-C3E6A171ED05}" type="presParOf" srcId="{161109F8-A39E-4E56-98CD-8E66C2C215EB}" destId="{7748A36E-DFDA-45D9-BAFD-0EF4164AB4D0}" srcOrd="0" destOrd="0" presId="urn:microsoft.com/office/officeart/2005/8/layout/pyramid1"/>
    <dgm:cxn modelId="{914E7EAC-88D1-474C-9516-3EA59C193FC5}" type="presParOf" srcId="{161109F8-A39E-4E56-98CD-8E66C2C215EB}" destId="{259C51F3-EA81-4C56-80F4-DCAE99823B9E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13E7679-EA2F-4B8D-A10A-91338E1FD61D}" type="doc">
      <dgm:prSet loTypeId="urn:microsoft.com/office/officeart/2005/8/layout/pyramid1" loCatId="pyramid" qsTypeId="urn:microsoft.com/office/officeart/2005/8/quickstyle/simple1" qsCatId="simple" csTypeId="urn:microsoft.com/office/officeart/2005/8/colors/colorful1" csCatId="colorful" phldr="1"/>
      <dgm:spPr/>
    </dgm:pt>
    <dgm:pt modelId="{5006BF28-96C8-4D4D-9711-C6BB0C810E72}">
      <dgm:prSet phldrT="[Text]" custT="1"/>
      <dgm:spPr/>
      <dgm:t>
        <a:bodyPr/>
        <a:lstStyle/>
        <a:p>
          <a:r>
            <a:rPr lang="en-US" sz="2800" dirty="0"/>
            <a:t>Registers</a:t>
          </a:r>
        </a:p>
      </dgm:t>
    </dgm:pt>
    <dgm:pt modelId="{F090EBDF-3A3A-4B62-BFE2-48AF4D09D8BC}" type="parTrans" cxnId="{78A3ED01-28B4-4AA6-BCCF-43EF51848570}">
      <dgm:prSet/>
      <dgm:spPr/>
      <dgm:t>
        <a:bodyPr/>
        <a:lstStyle/>
        <a:p>
          <a:endParaRPr lang="en-US" sz="2800"/>
        </a:p>
      </dgm:t>
    </dgm:pt>
    <dgm:pt modelId="{F34F628B-3AD7-4FA1-AB09-C3232BA89035}" type="sibTrans" cxnId="{78A3ED01-28B4-4AA6-BCCF-43EF51848570}">
      <dgm:prSet/>
      <dgm:spPr/>
      <dgm:t>
        <a:bodyPr/>
        <a:lstStyle/>
        <a:p>
          <a:endParaRPr lang="en-US" sz="2800"/>
        </a:p>
      </dgm:t>
    </dgm:pt>
    <dgm:pt modelId="{D33373C4-62FB-4F41-8BB9-87C294ED69A0}">
      <dgm:prSet phldrT="[Text]" custT="1"/>
      <dgm:spPr/>
      <dgm:t>
        <a:bodyPr/>
        <a:lstStyle/>
        <a:p>
          <a:r>
            <a:rPr lang="en-US" sz="2800" dirty="0"/>
            <a:t>RAM</a:t>
          </a:r>
        </a:p>
      </dgm:t>
    </dgm:pt>
    <dgm:pt modelId="{A695BE09-B1A9-4ED4-A855-907C0B7F9945}" type="parTrans" cxnId="{A1D9148D-EEED-4A71-AF87-C84148687447}">
      <dgm:prSet/>
      <dgm:spPr/>
      <dgm:t>
        <a:bodyPr/>
        <a:lstStyle/>
        <a:p>
          <a:endParaRPr lang="en-US" sz="2800"/>
        </a:p>
      </dgm:t>
    </dgm:pt>
    <dgm:pt modelId="{903D2E35-D32F-4EE8-8F5F-7772C3263E92}" type="sibTrans" cxnId="{A1D9148D-EEED-4A71-AF87-C84148687447}">
      <dgm:prSet/>
      <dgm:spPr/>
      <dgm:t>
        <a:bodyPr/>
        <a:lstStyle/>
        <a:p>
          <a:endParaRPr lang="en-US" sz="2800"/>
        </a:p>
      </dgm:t>
    </dgm:pt>
    <dgm:pt modelId="{C1DD6A11-E2F6-4F1B-8B81-EE7996990343}">
      <dgm:prSet phldrT="[Text]" custT="1"/>
      <dgm:spPr/>
      <dgm:t>
        <a:bodyPr/>
        <a:lstStyle/>
        <a:p>
          <a:r>
            <a:rPr lang="en-US" sz="2800" dirty="0"/>
            <a:t>ROM</a:t>
          </a:r>
        </a:p>
      </dgm:t>
    </dgm:pt>
    <dgm:pt modelId="{21FB6474-CDEE-4816-BF98-3D73D0D64D9C}" type="parTrans" cxnId="{29EEB9B8-3BEA-4C32-8F8C-B3A279D32983}">
      <dgm:prSet/>
      <dgm:spPr/>
      <dgm:t>
        <a:bodyPr/>
        <a:lstStyle/>
        <a:p>
          <a:endParaRPr lang="en-US" sz="2800"/>
        </a:p>
      </dgm:t>
    </dgm:pt>
    <dgm:pt modelId="{D0992183-CD94-4BD2-9981-71CFCE6DBE83}" type="sibTrans" cxnId="{29EEB9B8-3BEA-4C32-8F8C-B3A279D32983}">
      <dgm:prSet/>
      <dgm:spPr/>
      <dgm:t>
        <a:bodyPr/>
        <a:lstStyle/>
        <a:p>
          <a:endParaRPr lang="en-US" sz="2800"/>
        </a:p>
      </dgm:t>
    </dgm:pt>
    <dgm:pt modelId="{FE7B391B-DBFF-489F-8516-5D2C6EA05E85}" type="pres">
      <dgm:prSet presAssocID="{A13E7679-EA2F-4B8D-A10A-91338E1FD61D}" presName="Name0" presStyleCnt="0">
        <dgm:presLayoutVars>
          <dgm:dir/>
          <dgm:animLvl val="lvl"/>
          <dgm:resizeHandles val="exact"/>
        </dgm:presLayoutVars>
      </dgm:prSet>
      <dgm:spPr/>
    </dgm:pt>
    <dgm:pt modelId="{E19E6A88-2E22-46A2-B840-3A6D5AD5623B}" type="pres">
      <dgm:prSet presAssocID="{5006BF28-96C8-4D4D-9711-C6BB0C810E72}" presName="Name8" presStyleCnt="0"/>
      <dgm:spPr/>
    </dgm:pt>
    <dgm:pt modelId="{06ED28A8-CC50-4399-9F70-223DB156CEA3}" type="pres">
      <dgm:prSet presAssocID="{5006BF28-96C8-4D4D-9711-C6BB0C810E72}" presName="level" presStyleLbl="node1" presStyleIdx="0" presStyleCnt="3">
        <dgm:presLayoutVars>
          <dgm:chMax val="1"/>
          <dgm:bulletEnabled val="1"/>
        </dgm:presLayoutVars>
      </dgm:prSet>
      <dgm:spPr/>
    </dgm:pt>
    <dgm:pt modelId="{C32D4DA2-C213-49E1-9800-64F2E7107B66}" type="pres">
      <dgm:prSet presAssocID="{5006BF28-96C8-4D4D-9711-C6BB0C810E72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F512F98A-2CFE-4ED6-BA4F-004A741453DB}" type="pres">
      <dgm:prSet presAssocID="{D33373C4-62FB-4F41-8BB9-87C294ED69A0}" presName="Name8" presStyleCnt="0"/>
      <dgm:spPr/>
    </dgm:pt>
    <dgm:pt modelId="{ADD040FD-48F9-4D8D-A87D-1625480E82A5}" type="pres">
      <dgm:prSet presAssocID="{D33373C4-62FB-4F41-8BB9-87C294ED69A0}" presName="level" presStyleLbl="node1" presStyleIdx="1" presStyleCnt="3">
        <dgm:presLayoutVars>
          <dgm:chMax val="1"/>
          <dgm:bulletEnabled val="1"/>
        </dgm:presLayoutVars>
      </dgm:prSet>
      <dgm:spPr/>
    </dgm:pt>
    <dgm:pt modelId="{899A2D3B-C5AF-43FC-B537-DE87D1485F90}" type="pres">
      <dgm:prSet presAssocID="{D33373C4-62FB-4F41-8BB9-87C294ED69A0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161109F8-A39E-4E56-98CD-8E66C2C215EB}" type="pres">
      <dgm:prSet presAssocID="{C1DD6A11-E2F6-4F1B-8B81-EE7996990343}" presName="Name8" presStyleCnt="0"/>
      <dgm:spPr/>
    </dgm:pt>
    <dgm:pt modelId="{7748A36E-DFDA-45D9-BAFD-0EF4164AB4D0}" type="pres">
      <dgm:prSet presAssocID="{C1DD6A11-E2F6-4F1B-8B81-EE7996990343}" presName="level" presStyleLbl="node1" presStyleIdx="2" presStyleCnt="3">
        <dgm:presLayoutVars>
          <dgm:chMax val="1"/>
          <dgm:bulletEnabled val="1"/>
        </dgm:presLayoutVars>
      </dgm:prSet>
      <dgm:spPr/>
    </dgm:pt>
    <dgm:pt modelId="{259C51F3-EA81-4C56-80F4-DCAE99823B9E}" type="pres">
      <dgm:prSet presAssocID="{C1DD6A11-E2F6-4F1B-8B81-EE7996990343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78A3ED01-28B4-4AA6-BCCF-43EF51848570}" srcId="{A13E7679-EA2F-4B8D-A10A-91338E1FD61D}" destId="{5006BF28-96C8-4D4D-9711-C6BB0C810E72}" srcOrd="0" destOrd="0" parTransId="{F090EBDF-3A3A-4B62-BFE2-48AF4D09D8BC}" sibTransId="{F34F628B-3AD7-4FA1-AB09-C3232BA89035}"/>
    <dgm:cxn modelId="{9C387820-C3C6-4ED4-9E06-7B77B01708F6}" type="presOf" srcId="{5006BF28-96C8-4D4D-9711-C6BB0C810E72}" destId="{06ED28A8-CC50-4399-9F70-223DB156CEA3}" srcOrd="0" destOrd="0" presId="urn:microsoft.com/office/officeart/2005/8/layout/pyramid1"/>
    <dgm:cxn modelId="{DAA2043A-A144-44F5-A31A-670FBDC257BF}" type="presOf" srcId="{C1DD6A11-E2F6-4F1B-8B81-EE7996990343}" destId="{7748A36E-DFDA-45D9-BAFD-0EF4164AB4D0}" srcOrd="0" destOrd="0" presId="urn:microsoft.com/office/officeart/2005/8/layout/pyramid1"/>
    <dgm:cxn modelId="{2EEE1547-B0A7-4ECE-B6C6-B678A538FC20}" type="presOf" srcId="{C1DD6A11-E2F6-4F1B-8B81-EE7996990343}" destId="{259C51F3-EA81-4C56-80F4-DCAE99823B9E}" srcOrd="1" destOrd="0" presId="urn:microsoft.com/office/officeart/2005/8/layout/pyramid1"/>
    <dgm:cxn modelId="{A1D9148D-EEED-4A71-AF87-C84148687447}" srcId="{A13E7679-EA2F-4B8D-A10A-91338E1FD61D}" destId="{D33373C4-62FB-4F41-8BB9-87C294ED69A0}" srcOrd="1" destOrd="0" parTransId="{A695BE09-B1A9-4ED4-A855-907C0B7F9945}" sibTransId="{903D2E35-D32F-4EE8-8F5F-7772C3263E92}"/>
    <dgm:cxn modelId="{3AF7C3B0-3E8D-4110-970D-9674CAA53C57}" type="presOf" srcId="{5006BF28-96C8-4D4D-9711-C6BB0C810E72}" destId="{C32D4DA2-C213-49E1-9800-64F2E7107B66}" srcOrd="1" destOrd="0" presId="urn:microsoft.com/office/officeart/2005/8/layout/pyramid1"/>
    <dgm:cxn modelId="{29EEB9B8-3BEA-4C32-8F8C-B3A279D32983}" srcId="{A13E7679-EA2F-4B8D-A10A-91338E1FD61D}" destId="{C1DD6A11-E2F6-4F1B-8B81-EE7996990343}" srcOrd="2" destOrd="0" parTransId="{21FB6474-CDEE-4816-BF98-3D73D0D64D9C}" sibTransId="{D0992183-CD94-4BD2-9981-71CFCE6DBE83}"/>
    <dgm:cxn modelId="{D56DC1E0-C495-4F84-BC6B-E668A487B224}" type="presOf" srcId="{D33373C4-62FB-4F41-8BB9-87C294ED69A0}" destId="{ADD040FD-48F9-4D8D-A87D-1625480E82A5}" srcOrd="0" destOrd="0" presId="urn:microsoft.com/office/officeart/2005/8/layout/pyramid1"/>
    <dgm:cxn modelId="{3D2891E7-8707-455A-9443-42729D99C1E6}" type="presOf" srcId="{D33373C4-62FB-4F41-8BB9-87C294ED69A0}" destId="{899A2D3B-C5AF-43FC-B537-DE87D1485F90}" srcOrd="1" destOrd="0" presId="urn:microsoft.com/office/officeart/2005/8/layout/pyramid1"/>
    <dgm:cxn modelId="{563905FE-F6BF-4893-8794-D4D0EB2E6BE6}" type="presOf" srcId="{A13E7679-EA2F-4B8D-A10A-91338E1FD61D}" destId="{FE7B391B-DBFF-489F-8516-5D2C6EA05E85}" srcOrd="0" destOrd="0" presId="urn:microsoft.com/office/officeart/2005/8/layout/pyramid1"/>
    <dgm:cxn modelId="{C06F2CEE-FD17-4228-A3A9-AC0A1E93DE50}" type="presParOf" srcId="{FE7B391B-DBFF-489F-8516-5D2C6EA05E85}" destId="{E19E6A88-2E22-46A2-B840-3A6D5AD5623B}" srcOrd="0" destOrd="0" presId="urn:microsoft.com/office/officeart/2005/8/layout/pyramid1"/>
    <dgm:cxn modelId="{1059AF01-B694-4631-B51B-882A9780F41A}" type="presParOf" srcId="{E19E6A88-2E22-46A2-B840-3A6D5AD5623B}" destId="{06ED28A8-CC50-4399-9F70-223DB156CEA3}" srcOrd="0" destOrd="0" presId="urn:microsoft.com/office/officeart/2005/8/layout/pyramid1"/>
    <dgm:cxn modelId="{BF10444A-F4C1-4928-B3A1-E5C0A261EC8E}" type="presParOf" srcId="{E19E6A88-2E22-46A2-B840-3A6D5AD5623B}" destId="{C32D4DA2-C213-49E1-9800-64F2E7107B66}" srcOrd="1" destOrd="0" presId="urn:microsoft.com/office/officeart/2005/8/layout/pyramid1"/>
    <dgm:cxn modelId="{07A20D03-19CC-4DA7-9E86-A3DFDFCBBD34}" type="presParOf" srcId="{FE7B391B-DBFF-489F-8516-5D2C6EA05E85}" destId="{F512F98A-2CFE-4ED6-BA4F-004A741453DB}" srcOrd="1" destOrd="0" presId="urn:microsoft.com/office/officeart/2005/8/layout/pyramid1"/>
    <dgm:cxn modelId="{56CCE392-11DD-4B5E-A03E-E301BF6A1786}" type="presParOf" srcId="{F512F98A-2CFE-4ED6-BA4F-004A741453DB}" destId="{ADD040FD-48F9-4D8D-A87D-1625480E82A5}" srcOrd="0" destOrd="0" presId="urn:microsoft.com/office/officeart/2005/8/layout/pyramid1"/>
    <dgm:cxn modelId="{CCFA5132-0224-45AC-A278-CFC41AAD29B4}" type="presParOf" srcId="{F512F98A-2CFE-4ED6-BA4F-004A741453DB}" destId="{899A2D3B-C5AF-43FC-B537-DE87D1485F90}" srcOrd="1" destOrd="0" presId="urn:microsoft.com/office/officeart/2005/8/layout/pyramid1"/>
    <dgm:cxn modelId="{4CDC39DD-9B06-4D37-9519-FD99E4572F80}" type="presParOf" srcId="{FE7B391B-DBFF-489F-8516-5D2C6EA05E85}" destId="{161109F8-A39E-4E56-98CD-8E66C2C215EB}" srcOrd="2" destOrd="0" presId="urn:microsoft.com/office/officeart/2005/8/layout/pyramid1"/>
    <dgm:cxn modelId="{507584BC-DE9B-45CE-A317-C3E6A171ED05}" type="presParOf" srcId="{161109F8-A39E-4E56-98CD-8E66C2C215EB}" destId="{7748A36E-DFDA-45D9-BAFD-0EF4164AB4D0}" srcOrd="0" destOrd="0" presId="urn:microsoft.com/office/officeart/2005/8/layout/pyramid1"/>
    <dgm:cxn modelId="{914E7EAC-88D1-474C-9516-3EA59C193FC5}" type="presParOf" srcId="{161109F8-A39E-4E56-98CD-8E66C2C215EB}" destId="{259C51F3-EA81-4C56-80F4-DCAE99823B9E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ED28A8-CC50-4399-9F70-223DB156CEA3}">
      <dsp:nvSpPr>
        <dsp:cNvPr id="0" name=""/>
        <dsp:cNvSpPr/>
      </dsp:nvSpPr>
      <dsp:spPr>
        <a:xfrm>
          <a:off x="1520964" y="0"/>
          <a:ext cx="1520964" cy="762000"/>
        </a:xfrm>
        <a:prstGeom prst="trapezoid">
          <a:avLst>
            <a:gd name="adj" fmla="val 99801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Registers</a:t>
          </a:r>
          <a:endParaRPr lang="en-US" sz="2000" kern="1200" dirty="0"/>
        </a:p>
      </dsp:txBody>
      <dsp:txXfrm>
        <a:off x="1520964" y="0"/>
        <a:ext cx="1520964" cy="762000"/>
      </dsp:txXfrm>
    </dsp:sp>
    <dsp:sp modelId="{ADD040FD-48F9-4D8D-A87D-1625480E82A5}">
      <dsp:nvSpPr>
        <dsp:cNvPr id="0" name=""/>
        <dsp:cNvSpPr/>
      </dsp:nvSpPr>
      <dsp:spPr>
        <a:xfrm>
          <a:off x="760482" y="761999"/>
          <a:ext cx="3041928" cy="762000"/>
        </a:xfrm>
        <a:prstGeom prst="trapezoid">
          <a:avLst>
            <a:gd name="adj" fmla="val 99801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RAM</a:t>
          </a:r>
        </a:p>
      </dsp:txBody>
      <dsp:txXfrm>
        <a:off x="1292819" y="761999"/>
        <a:ext cx="1977253" cy="762000"/>
      </dsp:txXfrm>
    </dsp:sp>
    <dsp:sp modelId="{7748A36E-DFDA-45D9-BAFD-0EF4164AB4D0}">
      <dsp:nvSpPr>
        <dsp:cNvPr id="0" name=""/>
        <dsp:cNvSpPr/>
      </dsp:nvSpPr>
      <dsp:spPr>
        <a:xfrm>
          <a:off x="0" y="1523999"/>
          <a:ext cx="4562893" cy="762000"/>
        </a:xfrm>
        <a:prstGeom prst="trapezoid">
          <a:avLst>
            <a:gd name="adj" fmla="val 99801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ROM</a:t>
          </a:r>
        </a:p>
      </dsp:txBody>
      <dsp:txXfrm>
        <a:off x="798506" y="1523999"/>
        <a:ext cx="2965880" cy="762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ED28A8-CC50-4399-9F70-223DB156CEA3}">
      <dsp:nvSpPr>
        <dsp:cNvPr id="0" name=""/>
        <dsp:cNvSpPr/>
      </dsp:nvSpPr>
      <dsp:spPr>
        <a:xfrm>
          <a:off x="1520964" y="0"/>
          <a:ext cx="1520964" cy="762000"/>
        </a:xfrm>
        <a:prstGeom prst="trapezoid">
          <a:avLst>
            <a:gd name="adj" fmla="val 99801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Registers</a:t>
          </a:r>
        </a:p>
      </dsp:txBody>
      <dsp:txXfrm>
        <a:off x="1520964" y="0"/>
        <a:ext cx="1520964" cy="762000"/>
      </dsp:txXfrm>
    </dsp:sp>
    <dsp:sp modelId="{ADD040FD-48F9-4D8D-A87D-1625480E82A5}">
      <dsp:nvSpPr>
        <dsp:cNvPr id="0" name=""/>
        <dsp:cNvSpPr/>
      </dsp:nvSpPr>
      <dsp:spPr>
        <a:xfrm>
          <a:off x="760482" y="761999"/>
          <a:ext cx="3041928" cy="762000"/>
        </a:xfrm>
        <a:prstGeom prst="trapezoid">
          <a:avLst>
            <a:gd name="adj" fmla="val 99801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RAM</a:t>
          </a:r>
        </a:p>
      </dsp:txBody>
      <dsp:txXfrm>
        <a:off x="1292819" y="761999"/>
        <a:ext cx="1977253" cy="762000"/>
      </dsp:txXfrm>
    </dsp:sp>
    <dsp:sp modelId="{7748A36E-DFDA-45D9-BAFD-0EF4164AB4D0}">
      <dsp:nvSpPr>
        <dsp:cNvPr id="0" name=""/>
        <dsp:cNvSpPr/>
      </dsp:nvSpPr>
      <dsp:spPr>
        <a:xfrm>
          <a:off x="0" y="1523999"/>
          <a:ext cx="4562893" cy="762000"/>
        </a:xfrm>
        <a:prstGeom prst="trapezoid">
          <a:avLst>
            <a:gd name="adj" fmla="val 99801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ROM</a:t>
          </a:r>
        </a:p>
      </dsp:txBody>
      <dsp:txXfrm>
        <a:off x="798506" y="1523999"/>
        <a:ext cx="2965880" cy="762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BBF250-3188-4B97-91A0-4CBD75F11794}" type="datetimeFigureOut">
              <a:rPr lang="en-US" smtClean="0"/>
              <a:t>9/22/2022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9DC289-C093-4A03-96E3-7FA6F6D9C6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4106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25" name="Shape 22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Fitbit, Wearables, microcontrolles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25" name="Shape 22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Fitbit, Wearables, microcontrolles</a:t>
            </a:r>
          </a:p>
        </p:txBody>
      </p:sp>
    </p:spTree>
    <p:extLst>
      <p:ext uri="{BB962C8B-B14F-4D97-AF65-F5344CB8AC3E}">
        <p14:creationId xmlns:p14="http://schemas.microsoft.com/office/powerpoint/2010/main" val="29091633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rgbClr val="4E2A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0F8AEA4-90DD-470A-A00C-52C76871BE7D}"/>
              </a:ext>
            </a:extLst>
          </p:cNvPr>
          <p:cNvSpPr/>
          <p:nvPr userDrawn="1"/>
        </p:nvSpPr>
        <p:spPr>
          <a:xfrm>
            <a:off x="607595" y="684106"/>
            <a:ext cx="10972799" cy="54853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NWU PPT Wide Opt 2_Master.jpg">
            <a:extLst>
              <a:ext uri="{FF2B5EF4-FFF2-40B4-BE49-F238E27FC236}">
                <a16:creationId xmlns:a16="http://schemas.microsoft.com/office/drawing/2014/main" id="{D5195E2D-71BD-4DAB-A8EA-C60068318A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353298"/>
            <a:ext cx="12192000" cy="5047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9A78A89-7B53-4AF2-9B97-0D7A0E3C41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7595" y="684106"/>
            <a:ext cx="10972799" cy="2286000"/>
          </a:xfrm>
          <a:prstGeom prst="rect">
            <a:avLst/>
          </a:prstGeom>
        </p:spPr>
        <p:txBody>
          <a:bodyPr anchor="b"/>
          <a:lstStyle>
            <a:lvl1pPr algn="ctr">
              <a:defRPr sz="6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3757E7-8A62-4C6A-A11F-B44CFFC7E2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7595" y="3887894"/>
            <a:ext cx="10972799" cy="1369905"/>
          </a:xfrm>
        </p:spPr>
        <p:txBody>
          <a:bodyPr>
            <a:normAutofit/>
          </a:bodyPr>
          <a:lstStyle>
            <a:lvl1pPr marL="0" indent="0" algn="ctr">
              <a:buNone/>
              <a:defRPr sz="3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852B33-DB5B-406B-8EF8-7F27B15C3E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7595" y="5804324"/>
            <a:ext cx="916405" cy="365125"/>
          </a:xfrm>
        </p:spPr>
        <p:txBody>
          <a:bodyPr/>
          <a:lstStyle/>
          <a:p>
            <a:fld id="{C17D5D61-E153-4B61-B1B4-A1FBFF1EB21D}" type="datetime1">
              <a:rPr lang="en-US" smtClean="0"/>
              <a:t>9/22/2022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218BC2-7D03-48DD-8ED3-F2F43C400C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1807" y="5806652"/>
            <a:ext cx="3664373" cy="36512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4918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D1B4F-AD76-4462-AF17-AA9750E0F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228600"/>
            <a:ext cx="10972799" cy="6858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5C87F7-B5DC-45D6-AC96-43D6899A05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1400"/>
              </a:spcBef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F6F708-77A7-451E-A87C-DF3B5FA66E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EE907F-BFEF-46F4-95CF-2468DDB6EBAA}" type="datetime1">
              <a:rPr lang="en-US" smtClean="0"/>
              <a:t>9/22/2022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AE1449-91D8-4F9D-A105-23A1F43EC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5F04F4-7CB4-4D18-91E9-7F025B560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6171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D1B4F-AD76-4462-AF17-AA9750E0F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228600"/>
            <a:ext cx="10972799" cy="6858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5C87F7-B5DC-45D6-AC96-43D6899A05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4" y="1143000"/>
            <a:ext cx="5257800" cy="5029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F6F708-77A7-451E-A87C-DF3B5FA66E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94625-60CD-4CC2-9C1F-B24A439F6880}" type="datetime1">
              <a:rPr lang="en-US" smtClean="0"/>
              <a:t>9/22/2022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AE1449-91D8-4F9D-A105-23A1F43EC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5F04F4-7CB4-4D18-91E9-7F025B560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D6171B2-CD8A-4537-A0B5-CFA0882ED8CE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26608" y="1143000"/>
            <a:ext cx="5257800" cy="5029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1579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6EE6D-0807-49F6-8402-F877AEC3AE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228600"/>
            <a:ext cx="10972799" cy="6858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F2EDB09-5A47-4685-A1EE-A5B4DA1904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B23FE-EADA-4EB5-9DCA-90357B969C3D}" type="datetime1">
              <a:rPr lang="en-US" smtClean="0"/>
              <a:t>9/22/2022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5553B9-1067-4918-A0C0-3170E1AA20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5B2D71-8C87-4458-AC29-EA2047202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3100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D77160-3215-44CF-B830-0B88FB365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8AF67-0EC3-42D8-B2E5-E5C5CEB7722C}" type="datetime1">
              <a:rPr lang="en-US" smtClean="0"/>
              <a:t>9/22/2022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A931AD3-C3A1-4F17-AE8A-223019F62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71321F-FC35-406D-934E-9286AA485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8410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tline">
    <p:bg>
      <p:bgPr>
        <a:solidFill>
          <a:srgbClr val="4E2A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96553EE-3FBA-43B0-83E3-DED9FBF895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DB92CC7-EDE7-44CD-8C16-50D9A0080C7D}" type="datetime1">
              <a:rPr lang="en-US" smtClean="0"/>
              <a:t>9/22/2022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6DF780-B863-4D17-AD07-08D991518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7C2309-BC50-471A-9507-CB2945B5B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778C724-3839-4D76-A707-B4C23905D05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11DEA04-1277-494F-991B-E62F01E8926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7596" y="694143"/>
            <a:ext cx="10972798" cy="5486400"/>
          </a:xfrm>
          <a:solidFill>
            <a:schemeClr val="bg1"/>
          </a:solidFill>
        </p:spPr>
        <p:txBody>
          <a:bodyPr lIns="182880" tIns="182880" rIns="182880" bIns="182880"/>
          <a:lstStyle>
            <a:lvl1pPr>
              <a:spcBef>
                <a:spcPts val="2000"/>
              </a:spcBef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A84967AA-4B26-426D-8185-065158151C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8343"/>
            <a:ext cx="10972798" cy="685800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74306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ACFB29-59D2-4823-BEFA-2A2FDF148C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7595" y="1143000"/>
            <a:ext cx="10972800" cy="5029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C448D8-B1FE-4537-8A5B-AEAA01D153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7595" y="6356350"/>
            <a:ext cx="9164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977E600C-9346-4C40-B4D6-D786B0D8C3AF}" type="datetime1">
              <a:rPr lang="en-US" smtClean="0"/>
              <a:t>9/22/2022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2C4873-1315-4883-97DC-8A47AFCAED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67200" y="6356350"/>
            <a:ext cx="36643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1DC0E4-58B6-42DF-8BD2-2BB7A3B6E3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68000" y="6356350"/>
            <a:ext cx="9123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0778C724-3839-4D76-A707-B4C23905D05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Placeholder 9">
            <a:extLst>
              <a:ext uri="{FF2B5EF4-FFF2-40B4-BE49-F238E27FC236}">
                <a16:creationId xmlns:a16="http://schemas.microsoft.com/office/drawing/2014/main" id="{BCB9CD12-280E-4818-853C-F36BB6D68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228600"/>
            <a:ext cx="10972799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1799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700" r:id="rId3"/>
    <p:sldLayoutId id="2147483696" r:id="rId4"/>
    <p:sldLayoutId id="2147483697" r:id="rId5"/>
    <p:sldLayoutId id="2147483698" r:id="rId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ifixit.com/Teardown/Fitbit+Flex+Teardown/16050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t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fixit.com/Teardown/MacBook+Air+13-Inch+Mid+2013+Teardown/15042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infocenter.nordicsemi.com/pdf/nRF52833_PS_v1.5.pdf" TargetMode="External"/><Relationship Id="rId2" Type="http://schemas.openxmlformats.org/officeDocument/2006/relationships/hyperlink" Target="https://infocenter.nordicsemi.com/index.jsp?topic=%2Fps_nrf52833%2Fkeyfeatures_html5.html" TargetMode="Externa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B4EB4-B710-4B4C-9E9E-B9B5D5E06A8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Lecture 02</a:t>
            </a:r>
            <a:br>
              <a:rPr lang="en-US" dirty="0"/>
            </a:br>
            <a:r>
              <a:rPr lang="en-US" dirty="0"/>
              <a:t>Microcontrollers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C2EFA9-08FA-449E-880F-86912EE7E77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CE346 – Microprocessor System Design</a:t>
            </a:r>
          </a:p>
          <a:p>
            <a:r>
              <a:rPr lang="en-US" dirty="0"/>
              <a:t>Branden Ghena – Fall 2022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568A2C-4591-46CA-A8BD-BE89EF149629}"/>
              </a:ext>
            </a:extLst>
          </p:cNvPr>
          <p:cNvSpPr txBox="1"/>
          <p:nvPr/>
        </p:nvSpPr>
        <p:spPr>
          <a:xfrm>
            <a:off x="607595" y="5511800"/>
            <a:ext cx="109727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Some slides borrowed from:</a:t>
            </a:r>
            <a:br>
              <a:rPr lang="en-US" sz="1600" dirty="0"/>
            </a:br>
            <a:r>
              <a:rPr lang="en-US" sz="1600" dirty="0"/>
              <a:t>Josiah Hester (Northwestern), Prabal Dutta (UC Berkeley)</a:t>
            </a:r>
          </a:p>
        </p:txBody>
      </p:sp>
    </p:spTree>
    <p:extLst>
      <p:ext uri="{BB962C8B-B14F-4D97-AF65-F5344CB8AC3E}">
        <p14:creationId xmlns:p14="http://schemas.microsoft.com/office/powerpoint/2010/main" val="38021965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632" y="1991486"/>
            <a:ext cx="3395467" cy="3395469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6410E81D-7195-F275-CB33-7F75F5F4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inside a Fitbit?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6F86C20-3964-BD1E-525A-55AEEE398D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08499" y="1143000"/>
            <a:ext cx="7071895" cy="5029200"/>
          </a:xfrm>
        </p:spPr>
        <p:txBody>
          <a:bodyPr/>
          <a:lstStyle/>
          <a:p>
            <a:r>
              <a:rPr lang="en-US" dirty="0"/>
              <a:t>Fitbit flex (circa 2013)</a:t>
            </a:r>
          </a:p>
          <a:p>
            <a:endParaRPr lang="en-US" dirty="0"/>
          </a:p>
          <a:p>
            <a:r>
              <a:rPr lang="en-US" dirty="0"/>
              <a:t>Features</a:t>
            </a:r>
          </a:p>
          <a:p>
            <a:pPr lvl="1"/>
            <a:r>
              <a:rPr lang="en-US" dirty="0"/>
              <a:t>Counts your steps</a:t>
            </a:r>
          </a:p>
          <a:p>
            <a:pPr lvl="1"/>
            <a:r>
              <a:rPr lang="en-US" dirty="0"/>
              <a:t>Reports via Bluetooth Low Energy</a:t>
            </a:r>
          </a:p>
          <a:p>
            <a:pPr lvl="1"/>
            <a:r>
              <a:rPr lang="en-US" dirty="0"/>
              <a:t>Lights up some LEDs based on your goals</a:t>
            </a:r>
          </a:p>
          <a:p>
            <a:pPr lvl="1"/>
            <a:r>
              <a:rPr lang="en-US" dirty="0"/>
              <a:t>Vibrates when its battery is low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E6352D8-3514-4737-A37D-5D7A9D9D4176}"/>
              </a:ext>
            </a:extLst>
          </p:cNvPr>
          <p:cNvSpPr txBox="1"/>
          <p:nvPr/>
        </p:nvSpPr>
        <p:spPr>
          <a:xfrm>
            <a:off x="5728437" y="6172200"/>
            <a:ext cx="51181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4"/>
              </a:rPr>
              <a:t>https://www.ifixit.com/Teardown/Fitbit+Flex+Teardown/16050</a:t>
            </a:r>
            <a:endParaRPr lang="en-US" sz="14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E52FF23-3EFC-BF54-A120-07BC667E1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10</a:t>
            </a:fld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" descr="Image">
            <a:extLst>
              <a:ext uri="{FF2B5EF4-FFF2-40B4-BE49-F238E27FC236}">
                <a16:creationId xmlns:a16="http://schemas.microsoft.com/office/drawing/2014/main" id="{D97DCF67-0340-7D29-D5E6-CA78F14B7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9202" y="508476"/>
            <a:ext cx="8802798" cy="6602099"/>
          </a:xfrm>
          <a:prstGeom prst="rect">
            <a:avLst/>
          </a:prstGeom>
          <a:ln w="12700">
            <a:miter lim="400000"/>
          </a:ln>
        </p:spPr>
      </p:pic>
      <p:pic>
        <p:nvPicPr>
          <p:cNvPr id="222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632" y="1991486"/>
            <a:ext cx="3395467" cy="3395469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6410E81D-7195-F275-CB33-7F75F5F4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Fitbit teardown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5F23FB-5740-63E6-4338-006DB8FC4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7477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EC4A46-3BF9-CC1C-6C21-5BB5E1279C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0100" y="228600"/>
            <a:ext cx="8240294" cy="685800"/>
          </a:xfrm>
        </p:spPr>
        <p:txBody>
          <a:bodyPr/>
          <a:lstStyle/>
          <a:p>
            <a:r>
              <a:rPr lang="en-US" dirty="0"/>
              <a:t>Fitbit circuit board front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06756B-C3BD-82E5-8F02-DB758DAEC7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0099" y="1143000"/>
            <a:ext cx="8240295" cy="5029200"/>
          </a:xfrm>
        </p:spPr>
        <p:txBody>
          <a:bodyPr/>
          <a:lstStyle/>
          <a:p>
            <a:r>
              <a:rPr lang="en-US" dirty="0"/>
              <a:t>Red (top)</a:t>
            </a:r>
          </a:p>
          <a:p>
            <a:pPr lvl="1"/>
            <a:r>
              <a:rPr lang="en-US" dirty="0" err="1"/>
              <a:t>STMicro</a:t>
            </a:r>
            <a:r>
              <a:rPr lang="en-US" dirty="0"/>
              <a:t> 32L151C6 Microcontroller</a:t>
            </a:r>
          </a:p>
          <a:p>
            <a:pPr lvl="1"/>
            <a:endParaRPr lang="en-US" dirty="0"/>
          </a:p>
          <a:p>
            <a:r>
              <a:rPr lang="en-US" dirty="0"/>
              <a:t>Blue (left)</a:t>
            </a:r>
          </a:p>
          <a:p>
            <a:pPr lvl="1"/>
            <a:r>
              <a:rPr lang="en-US" dirty="0"/>
              <a:t>TI BQ24040 Battery Charger</a:t>
            </a:r>
          </a:p>
          <a:p>
            <a:pPr lvl="1"/>
            <a:endParaRPr lang="en-US" dirty="0"/>
          </a:p>
          <a:p>
            <a:r>
              <a:rPr lang="en-US" dirty="0"/>
              <a:t>Yellow (right)</a:t>
            </a:r>
          </a:p>
          <a:p>
            <a:pPr lvl="1"/>
            <a:r>
              <a:rPr lang="en-US" dirty="0" err="1"/>
              <a:t>STMicro</a:t>
            </a:r>
            <a:r>
              <a:rPr lang="en-US" dirty="0"/>
              <a:t> LIS2DH Accelerometer</a:t>
            </a:r>
          </a:p>
          <a:p>
            <a:pPr lvl="1"/>
            <a:endParaRPr lang="en-US" dirty="0"/>
          </a:p>
          <a:p>
            <a:r>
              <a:rPr lang="en-US" dirty="0"/>
              <a:t>Orange (bottom)</a:t>
            </a:r>
          </a:p>
          <a:p>
            <a:pPr lvl="1"/>
            <a:r>
              <a:rPr lang="en-US" dirty="0"/>
              <a:t>Nordic nRF8001 Bluetooth Low Energy Radio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9CF167D-9F2A-28D1-3666-E9F8E9EABC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12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8B2D21E-C7EF-DD88-93DE-107B9C315A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91696" y="419100"/>
            <a:ext cx="2667842" cy="6302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0F7F8CAD-B982-F6FB-0496-CEC81787D5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9896601" y="914400"/>
            <a:ext cx="1542798" cy="3965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03CB121-65AD-2571-0529-92E5DCCEFB9B}"/>
              </a:ext>
            </a:extLst>
          </p:cNvPr>
          <p:cNvSpPr txBox="1"/>
          <p:nvPr/>
        </p:nvSpPr>
        <p:spPr>
          <a:xfrm>
            <a:off x="9967099" y="268069"/>
            <a:ext cx="15427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back is uninteresting</a:t>
            </a:r>
          </a:p>
        </p:txBody>
      </p:sp>
    </p:spTree>
    <p:extLst>
      <p:ext uri="{BB962C8B-B14F-4D97-AF65-F5344CB8AC3E}">
        <p14:creationId xmlns:p14="http://schemas.microsoft.com/office/powerpoint/2010/main" val="18808785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98753-FB06-1677-17E1-91EE8DC93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Fitbit as a computer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B52C9B-B837-831C-C9F9-B8B9ACE849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3" y="1143000"/>
            <a:ext cx="6444559" cy="5029200"/>
          </a:xfrm>
        </p:spPr>
        <p:txBody>
          <a:bodyPr/>
          <a:lstStyle/>
          <a:p>
            <a:r>
              <a:rPr lang="en-US" dirty="0"/>
              <a:t>Computers </a:t>
            </a:r>
            <a:r>
              <a:rPr lang="en-US" i="1" dirty="0"/>
              <a:t>usually</a:t>
            </a:r>
            <a:r>
              <a:rPr lang="en-US" dirty="0"/>
              <a:t> need</a:t>
            </a:r>
          </a:p>
          <a:p>
            <a:pPr lvl="1"/>
            <a:r>
              <a:rPr lang="en-US" dirty="0"/>
              <a:t>Processor</a:t>
            </a:r>
          </a:p>
          <a:p>
            <a:pPr lvl="1"/>
            <a:r>
              <a:rPr lang="en-US" dirty="0"/>
              <a:t>Memory (RAM)</a:t>
            </a:r>
          </a:p>
          <a:p>
            <a:pPr lvl="1"/>
            <a:r>
              <a:rPr lang="en-US" dirty="0"/>
              <a:t>Storage (Flash/SSD)</a:t>
            </a:r>
          </a:p>
          <a:p>
            <a:pPr lvl="1"/>
            <a:r>
              <a:rPr lang="en-US" dirty="0"/>
              <a:t>External communication</a:t>
            </a:r>
          </a:p>
          <a:p>
            <a:pPr lvl="2"/>
            <a:r>
              <a:rPr lang="en-US" dirty="0"/>
              <a:t>USB, Thunderbolt, SATA, HDMI, WiFi</a:t>
            </a:r>
          </a:p>
          <a:p>
            <a:pPr lvl="1"/>
            <a:r>
              <a:rPr lang="en-US" dirty="0"/>
              <a:t>Power management</a:t>
            </a:r>
          </a:p>
          <a:p>
            <a:pPr lvl="2"/>
            <a:r>
              <a:rPr lang="en-US" dirty="0"/>
              <a:t>Maybe batteries and charging</a:t>
            </a:r>
          </a:p>
          <a:p>
            <a:pPr lvl="1"/>
            <a:r>
              <a:rPr lang="en-US" dirty="0"/>
              <a:t>Something to connect it all: motherboard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73F3A4-4637-3F88-6E9E-8613C1A385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B067C66-95F1-086F-7C3D-96A918E5252B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7346514" y="1143000"/>
            <a:ext cx="4237893" cy="5029200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Microcontroller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Bluetooth radio</a:t>
            </a:r>
          </a:p>
          <a:p>
            <a:pPr lvl="1"/>
            <a:r>
              <a:rPr lang="en-US" dirty="0"/>
              <a:t>Vibratory motor</a:t>
            </a:r>
          </a:p>
          <a:p>
            <a:pPr lvl="1"/>
            <a:r>
              <a:rPr lang="en-US" dirty="0"/>
              <a:t>Battery and power management</a:t>
            </a:r>
          </a:p>
          <a:p>
            <a:pPr lvl="1"/>
            <a:r>
              <a:rPr lang="en-US" dirty="0"/>
              <a:t>Circuit board</a:t>
            </a:r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6F6EEA80-D02B-F966-EEA5-ACFFF428ED25}"/>
              </a:ext>
            </a:extLst>
          </p:cNvPr>
          <p:cNvSpPr/>
          <p:nvPr/>
        </p:nvSpPr>
        <p:spPr>
          <a:xfrm>
            <a:off x="4240061" y="1622122"/>
            <a:ext cx="732772" cy="1177446"/>
          </a:xfrm>
          <a:prstGeom prst="rightBrace">
            <a:avLst>
              <a:gd name="adj1" fmla="val 3014"/>
              <a:gd name="adj2" fmla="val 47340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BDD22ED0-596C-84F5-2BF1-41ACD6ABEF11}"/>
              </a:ext>
            </a:extLst>
          </p:cNvPr>
          <p:cNvSpPr/>
          <p:nvPr/>
        </p:nvSpPr>
        <p:spPr>
          <a:xfrm>
            <a:off x="6964471" y="3123678"/>
            <a:ext cx="895612" cy="203548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885D95B1-EEDD-42F8-36FF-953A905FF926}"/>
              </a:ext>
            </a:extLst>
          </p:cNvPr>
          <p:cNvSpPr/>
          <p:nvPr/>
        </p:nvSpPr>
        <p:spPr>
          <a:xfrm>
            <a:off x="5874707" y="3708226"/>
            <a:ext cx="1985376" cy="203548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865BF264-E25E-5AEF-730E-76EB66B11A03}"/>
              </a:ext>
            </a:extLst>
          </p:cNvPr>
          <p:cNvSpPr/>
          <p:nvPr/>
        </p:nvSpPr>
        <p:spPr>
          <a:xfrm>
            <a:off x="6964471" y="4384110"/>
            <a:ext cx="895612" cy="203548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7301AE97-DB75-FFEA-2AFB-ABC65E970EA9}"/>
              </a:ext>
            </a:extLst>
          </p:cNvPr>
          <p:cNvSpPr/>
          <p:nvPr/>
        </p:nvSpPr>
        <p:spPr>
          <a:xfrm>
            <a:off x="5104355" y="2075406"/>
            <a:ext cx="2633597" cy="2035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9629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3295FA-C828-383C-8784-870B6A133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Sidebar: you could make a Fitbit yourself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8CAAE2-F9BF-1CBB-E4AF-1CED5E8E77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those parts are commercially available, so you could make your own Fitbit if you wanted to</a:t>
            </a:r>
          </a:p>
          <a:p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Make a circuit board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Buy those parts and solder them 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Write some software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Make a plastic case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You’ve got a Fitbit!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9C03F0-220B-A421-96F3-F89ECA293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9434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FE91D4-F0DF-4815-921D-5510C3F96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Categories of computer chips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94219D-D66F-4532-B1F0-30E1AA41E3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10972800" cy="548640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Microprocessor (MPU or Processor)</a:t>
            </a:r>
          </a:p>
          <a:p>
            <a:pPr lvl="1"/>
            <a:r>
              <a:rPr lang="en-US" dirty="0"/>
              <a:t>CPU + Bus/Pins</a:t>
            </a:r>
          </a:p>
          <a:p>
            <a:pPr lvl="1"/>
            <a:r>
              <a:rPr lang="en-US" dirty="0"/>
              <a:t>No memory or peripherals</a:t>
            </a:r>
          </a:p>
          <a:p>
            <a:pPr lvl="1"/>
            <a:endParaRPr lang="en-US" dirty="0"/>
          </a:p>
          <a:p>
            <a:r>
              <a:rPr lang="en-US" dirty="0"/>
              <a:t>Microcontroller (MCU)</a:t>
            </a:r>
          </a:p>
          <a:p>
            <a:pPr lvl="1"/>
            <a:r>
              <a:rPr lang="en-US" dirty="0"/>
              <a:t>CPU + Pins + Memory + Peripherals</a:t>
            </a:r>
          </a:p>
          <a:p>
            <a:pPr lvl="1"/>
            <a:r>
              <a:rPr lang="en-US" dirty="0"/>
              <a:t>Peripherals: separate hardware units within chip</a:t>
            </a:r>
          </a:p>
          <a:p>
            <a:pPr lvl="2"/>
            <a:r>
              <a:rPr lang="en-US" dirty="0"/>
              <a:t>Often I/O interfaces</a:t>
            </a:r>
          </a:p>
          <a:p>
            <a:pPr lvl="2"/>
            <a:endParaRPr lang="en-US" dirty="0"/>
          </a:p>
          <a:p>
            <a:r>
              <a:rPr lang="en-US" dirty="0"/>
              <a:t>System on a Chip (SoC)</a:t>
            </a:r>
          </a:p>
          <a:p>
            <a:pPr lvl="1"/>
            <a:r>
              <a:rPr lang="en-US" dirty="0"/>
              <a:t>Microcontroller + Extensive Peripherals</a:t>
            </a:r>
          </a:p>
          <a:p>
            <a:pPr lvl="1"/>
            <a:r>
              <a:rPr lang="en-US" dirty="0"/>
              <a:t>Example: Radios or ML Accelerators</a:t>
            </a:r>
          </a:p>
          <a:p>
            <a:pPr lvl="1"/>
            <a:r>
              <a:rPr lang="en-US" dirty="0"/>
              <a:t>Essentially multiple chips combined</a:t>
            </a:r>
          </a:p>
          <a:p>
            <a:pPr lvl="1"/>
            <a:endParaRPr lang="en-US" dirty="0"/>
          </a:p>
          <a:p>
            <a:r>
              <a:rPr lang="en-US" dirty="0"/>
              <a:t>Evolution of increased complexity over time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98E49E-191F-4593-9903-F77CEBB47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15</a:t>
            </a:fld>
            <a:endParaRPr lang="en-US"/>
          </a:p>
        </p:txBody>
      </p:sp>
      <p:pic>
        <p:nvPicPr>
          <p:cNvPr id="1026" name="Picture 2" descr="Intel 8080 - Wikipedia">
            <a:extLst>
              <a:ext uri="{FF2B5EF4-FFF2-40B4-BE49-F238E27FC236}">
                <a16:creationId xmlns:a16="http://schemas.microsoft.com/office/drawing/2014/main" id="{0593F0BF-98E0-4BA1-8D6F-1B7E2B10ED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46285" y="228600"/>
            <a:ext cx="2934109" cy="1958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I MSP430 - Wikipedia">
            <a:extLst>
              <a:ext uri="{FF2B5EF4-FFF2-40B4-BE49-F238E27FC236}">
                <a16:creationId xmlns:a16="http://schemas.microsoft.com/office/drawing/2014/main" id="{0235D403-3662-4A75-9241-5DC3E54B9C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46284" y="2187575"/>
            <a:ext cx="2237616" cy="2237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Nordic Semicon|Nordic Semicon NRF52832-QFAA-R|RF Transceiver ICs|LCSC">
            <a:extLst>
              <a:ext uri="{FF2B5EF4-FFF2-40B4-BE49-F238E27FC236}">
                <a16:creationId xmlns:a16="http://schemas.microsoft.com/office/drawing/2014/main" id="{2E54E05F-0E61-4C60-8CD3-3828F5DCCF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646283" y="4412044"/>
            <a:ext cx="2310031" cy="1760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018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301C7D-E370-6F77-8567-3BAF2E357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+ Extend your thinking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86530E-9CEB-7EF3-DDBC-0CB55537EF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Microprocessor (MPU or Processor)</a:t>
            </a:r>
          </a:p>
          <a:p>
            <a:pPr lvl="1"/>
            <a:r>
              <a:rPr lang="en-US" sz="2000" dirty="0"/>
              <a:t>CPU + Bus/Pins</a:t>
            </a:r>
          </a:p>
          <a:p>
            <a:pPr lvl="1"/>
            <a:r>
              <a:rPr lang="en-US" sz="2000" dirty="0"/>
              <a:t>No memory or peripherals</a:t>
            </a:r>
          </a:p>
          <a:p>
            <a:pPr lvl="1"/>
            <a:endParaRPr lang="en-US" sz="2000" dirty="0"/>
          </a:p>
          <a:p>
            <a:r>
              <a:rPr lang="en-US" sz="2400" dirty="0"/>
              <a:t>Microcontroller (MCU)</a:t>
            </a:r>
          </a:p>
          <a:p>
            <a:pPr lvl="1"/>
            <a:r>
              <a:rPr lang="en-US" sz="2000" dirty="0"/>
              <a:t>CPU + Pins + Memory + Peripherals</a:t>
            </a:r>
          </a:p>
          <a:p>
            <a:pPr lvl="1"/>
            <a:r>
              <a:rPr lang="en-US" sz="2000" dirty="0"/>
              <a:t>Peripherals: separate hardware units within chip</a:t>
            </a:r>
          </a:p>
          <a:p>
            <a:pPr lvl="2"/>
            <a:r>
              <a:rPr lang="en-US" sz="2000" dirty="0"/>
              <a:t>Often I/O interfaces</a:t>
            </a:r>
          </a:p>
          <a:p>
            <a:pPr lvl="1"/>
            <a:endParaRPr lang="en-US" sz="1800" dirty="0"/>
          </a:p>
          <a:p>
            <a:r>
              <a:rPr lang="en-US" b="1" dirty="0"/>
              <a:t>What are some downsides to using a microcontroller?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E2D9A6-E106-C71F-F227-8275F91515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16</a:t>
            </a:fld>
            <a:endParaRPr lang="en-US"/>
          </a:p>
        </p:txBody>
      </p:sp>
      <p:pic>
        <p:nvPicPr>
          <p:cNvPr id="5" name="Picture 2" descr="Intel 8080 - Wikipedia">
            <a:extLst>
              <a:ext uri="{FF2B5EF4-FFF2-40B4-BE49-F238E27FC236}">
                <a16:creationId xmlns:a16="http://schemas.microsoft.com/office/drawing/2014/main" id="{FA8D36BA-245D-325D-03DF-EB9433F360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46285" y="228600"/>
            <a:ext cx="2934109" cy="1958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TI MSP430 - Wikipedia">
            <a:extLst>
              <a:ext uri="{FF2B5EF4-FFF2-40B4-BE49-F238E27FC236}">
                <a16:creationId xmlns:a16="http://schemas.microsoft.com/office/drawing/2014/main" id="{5E3EBD0C-703A-504F-2F74-E42AC12388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46284" y="2187575"/>
            <a:ext cx="2237616" cy="2237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67597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301C7D-E370-6F77-8567-3BAF2E357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+ Extend your thinking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86530E-9CEB-7EF3-DDBC-0CB55537EF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Microprocessor (MPU or Processor)</a:t>
            </a:r>
          </a:p>
          <a:p>
            <a:pPr lvl="1"/>
            <a:r>
              <a:rPr lang="en-US" sz="2000" dirty="0"/>
              <a:t>CPU + Bus/Pins</a:t>
            </a:r>
          </a:p>
          <a:p>
            <a:pPr lvl="1"/>
            <a:r>
              <a:rPr lang="en-US" sz="2000" dirty="0"/>
              <a:t>No memory or peripherals</a:t>
            </a:r>
          </a:p>
          <a:p>
            <a:pPr lvl="1"/>
            <a:endParaRPr lang="en-US" sz="2000" dirty="0"/>
          </a:p>
          <a:p>
            <a:r>
              <a:rPr lang="en-US" sz="2400" dirty="0"/>
              <a:t>Microcontroller (MCU)</a:t>
            </a:r>
          </a:p>
          <a:p>
            <a:pPr lvl="1"/>
            <a:r>
              <a:rPr lang="en-US" sz="2000" dirty="0"/>
              <a:t>CPU + Pins + Memory + Peripherals</a:t>
            </a:r>
          </a:p>
          <a:p>
            <a:pPr lvl="1"/>
            <a:r>
              <a:rPr lang="en-US" sz="2000" dirty="0"/>
              <a:t>Peripherals: separate hardware units within chip</a:t>
            </a:r>
          </a:p>
          <a:p>
            <a:pPr lvl="2"/>
            <a:r>
              <a:rPr lang="en-US" sz="2000" dirty="0"/>
              <a:t>Often I/O interfaces</a:t>
            </a:r>
          </a:p>
          <a:p>
            <a:pPr lvl="1"/>
            <a:endParaRPr lang="en-US" sz="1800" dirty="0"/>
          </a:p>
          <a:p>
            <a:r>
              <a:rPr lang="en-US" b="1" dirty="0"/>
              <a:t>What are some downsides to using a microcontroller?</a:t>
            </a:r>
          </a:p>
          <a:p>
            <a:pPr lvl="1"/>
            <a:r>
              <a:rPr lang="en-US" dirty="0"/>
              <a:t>No choice about memory or peripherals</a:t>
            </a:r>
          </a:p>
          <a:p>
            <a:pPr lvl="1"/>
            <a:r>
              <a:rPr lang="en-US" dirty="0"/>
              <a:t>Less complicated designs, because they all have to fit in one chip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E2D9A6-E106-C71F-F227-8275F91515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17</a:t>
            </a:fld>
            <a:endParaRPr lang="en-US"/>
          </a:p>
        </p:txBody>
      </p:sp>
      <p:pic>
        <p:nvPicPr>
          <p:cNvPr id="5" name="Picture 2" descr="Intel 8080 - Wikipedia">
            <a:extLst>
              <a:ext uri="{FF2B5EF4-FFF2-40B4-BE49-F238E27FC236}">
                <a16:creationId xmlns:a16="http://schemas.microsoft.com/office/drawing/2014/main" id="{FA8D36BA-245D-325D-03DF-EB9433F360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46285" y="228600"/>
            <a:ext cx="2934109" cy="1958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TI MSP430 - Wikipedia">
            <a:extLst>
              <a:ext uri="{FF2B5EF4-FFF2-40B4-BE49-F238E27FC236}">
                <a16:creationId xmlns:a16="http://schemas.microsoft.com/office/drawing/2014/main" id="{5E3EBD0C-703A-504F-2F74-E42AC12388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46284" y="2187575"/>
            <a:ext cx="2237616" cy="2237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72205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Microcontrollers and Computers</a:t>
            </a:r>
          </a:p>
          <a:p>
            <a:r>
              <a:rPr lang="en-US" b="1" dirty="0"/>
              <a:t>Microcontroller Design</a:t>
            </a:r>
          </a:p>
          <a:p>
            <a:r>
              <a:rPr lang="en-US" dirty="0"/>
              <a:t>Microcontroller History</a:t>
            </a:r>
          </a:p>
          <a:p>
            <a:endParaRPr lang="en-US" dirty="0"/>
          </a:p>
          <a:p>
            <a:r>
              <a:rPr lang="en-US" dirty="0" err="1"/>
              <a:t>Microbit</a:t>
            </a:r>
            <a:r>
              <a:rPr lang="en-US" dirty="0"/>
              <a:t> microcontroller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2256053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6A7BA-E6D6-4E9F-967E-2E02EDF22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Generic microcontroller block diagram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9C3B8A-8FAB-4A86-A6F3-116F0BCD17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19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D6C8520-7F90-496F-B345-31E6C8CBC5EB}"/>
              </a:ext>
            </a:extLst>
          </p:cNvPr>
          <p:cNvSpPr/>
          <p:nvPr/>
        </p:nvSpPr>
        <p:spPr>
          <a:xfrm>
            <a:off x="2474494" y="1412875"/>
            <a:ext cx="7239000" cy="4445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3200" b="1" dirty="0"/>
              <a:t>Microcontroller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F9C9A11-B081-4142-A60D-5B5850F9A907}"/>
              </a:ext>
            </a:extLst>
          </p:cNvPr>
          <p:cNvSpPr/>
          <p:nvPr/>
        </p:nvSpPr>
        <p:spPr>
          <a:xfrm>
            <a:off x="2829091" y="2300871"/>
            <a:ext cx="3126206" cy="1474203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Processor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52165A4-3891-4101-8D4E-43884C92535B}"/>
              </a:ext>
            </a:extLst>
          </p:cNvPr>
          <p:cNvSpPr/>
          <p:nvPr/>
        </p:nvSpPr>
        <p:spPr>
          <a:xfrm>
            <a:off x="2801685" y="4841879"/>
            <a:ext cx="3126206" cy="812800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Memory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A18E8C1-C982-41ED-8C7F-BD9291738FD4}"/>
              </a:ext>
            </a:extLst>
          </p:cNvPr>
          <p:cNvSpPr/>
          <p:nvPr/>
        </p:nvSpPr>
        <p:spPr>
          <a:xfrm rot="16200000">
            <a:off x="6037847" y="2759074"/>
            <a:ext cx="3126206" cy="812800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Peripherals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A289CBA-64E5-4BE2-93A8-6EFD31184380}"/>
              </a:ext>
            </a:extLst>
          </p:cNvPr>
          <p:cNvSpPr/>
          <p:nvPr/>
        </p:nvSpPr>
        <p:spPr>
          <a:xfrm rot="16200000">
            <a:off x="8098588" y="2759074"/>
            <a:ext cx="3126206" cy="812800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Pins</a:t>
            </a:r>
          </a:p>
        </p:txBody>
      </p:sp>
      <p:sp>
        <p:nvSpPr>
          <p:cNvPr id="10" name="Arrow: Left-Right 9">
            <a:extLst>
              <a:ext uri="{FF2B5EF4-FFF2-40B4-BE49-F238E27FC236}">
                <a16:creationId xmlns:a16="http://schemas.microsoft.com/office/drawing/2014/main" id="{928C963A-FBB5-40A7-85B5-22E98BB24576}"/>
              </a:ext>
            </a:extLst>
          </p:cNvPr>
          <p:cNvSpPr/>
          <p:nvPr/>
        </p:nvSpPr>
        <p:spPr>
          <a:xfrm>
            <a:off x="5990388" y="2695072"/>
            <a:ext cx="1188453" cy="685800"/>
          </a:xfrm>
          <a:prstGeom prst="left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Left-Right 10">
            <a:extLst>
              <a:ext uri="{FF2B5EF4-FFF2-40B4-BE49-F238E27FC236}">
                <a16:creationId xmlns:a16="http://schemas.microsoft.com/office/drawing/2014/main" id="{7AEFAFE2-DB95-4729-BC6E-7670308223B5}"/>
              </a:ext>
            </a:extLst>
          </p:cNvPr>
          <p:cNvSpPr/>
          <p:nvPr/>
        </p:nvSpPr>
        <p:spPr>
          <a:xfrm>
            <a:off x="8023059" y="2695072"/>
            <a:ext cx="1239253" cy="685800"/>
          </a:xfrm>
          <a:prstGeom prst="left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Left-Right 13">
            <a:extLst>
              <a:ext uri="{FF2B5EF4-FFF2-40B4-BE49-F238E27FC236}">
                <a16:creationId xmlns:a16="http://schemas.microsoft.com/office/drawing/2014/main" id="{622D49D5-F455-41A5-9026-8761CDFC06AF}"/>
              </a:ext>
            </a:extLst>
          </p:cNvPr>
          <p:cNvSpPr/>
          <p:nvPr/>
        </p:nvSpPr>
        <p:spPr>
          <a:xfrm rot="5400000">
            <a:off x="3858792" y="3965577"/>
            <a:ext cx="1066803" cy="685800"/>
          </a:xfrm>
          <a:prstGeom prst="left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771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6F8AF-3BDA-4CF4-9D20-28BA99712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Updates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F2E9D0-4713-4A1D-813E-F7DEDEACE8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Reminder: no lab this Friday</a:t>
            </a:r>
          </a:p>
          <a:p>
            <a:pPr lvl="1"/>
            <a:r>
              <a:rPr lang="en-US" dirty="0"/>
              <a:t>I won’t be there. Don’t show up.</a:t>
            </a:r>
          </a:p>
          <a:p>
            <a:pPr lvl="1"/>
            <a:endParaRPr lang="en-US" dirty="0"/>
          </a:p>
          <a:p>
            <a:r>
              <a:rPr lang="en-US" dirty="0"/>
              <a:t>My office hours are by request right now</a:t>
            </a:r>
          </a:p>
          <a:p>
            <a:pPr lvl="1"/>
            <a:r>
              <a:rPr lang="en-US" dirty="0"/>
              <a:t>Will be posting an office hours schedule as soon as possible</a:t>
            </a:r>
          </a:p>
          <a:p>
            <a:pPr lvl="1"/>
            <a:endParaRPr lang="en-US" dirty="0"/>
          </a:p>
          <a:p>
            <a:r>
              <a:rPr lang="en-US" dirty="0"/>
              <a:t>Guide on personal lab setups posted on </a:t>
            </a:r>
            <a:r>
              <a:rPr lang="en-US" dirty="0" err="1"/>
              <a:t>Campuswire</a:t>
            </a:r>
            <a:endParaRPr lang="en-US" dirty="0"/>
          </a:p>
          <a:p>
            <a:pPr lvl="1"/>
            <a:r>
              <a:rPr lang="en-US" dirty="0"/>
              <a:t>Totally optional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Also posted on the Canvas homepage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DDA3D2-0DD6-402A-BF90-A9C1A8D90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783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24123A-8DDE-4F89-AA12-8D6E14FA4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B79067-E6DA-4EE2-A6E6-C8B2F99B6B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Microcontroller needs to execute software instructions</a:t>
            </a:r>
          </a:p>
          <a:p>
            <a:endParaRPr lang="en-US" dirty="0"/>
          </a:p>
          <a:p>
            <a:r>
              <a:rPr lang="en-US" dirty="0"/>
              <a:t>Emphasis: simple and reliable</a:t>
            </a:r>
          </a:p>
          <a:p>
            <a:pPr lvl="1"/>
            <a:r>
              <a:rPr lang="en-US" dirty="0"/>
              <a:t>i.e. </a:t>
            </a:r>
            <a:r>
              <a:rPr lang="en-US" b="1" dirty="0"/>
              <a:t>not</a:t>
            </a:r>
            <a:r>
              <a:rPr lang="en-US" dirty="0"/>
              <a:t> x86 CISC</a:t>
            </a:r>
          </a:p>
          <a:p>
            <a:pPr lvl="1"/>
            <a:endParaRPr lang="en-US" dirty="0"/>
          </a:p>
          <a:p>
            <a:r>
              <a:rPr lang="en-US" dirty="0"/>
              <a:t>Often simple, in-order, short-pipeline RISC architectures</a:t>
            </a:r>
          </a:p>
          <a:p>
            <a:pPr lvl="1"/>
            <a:r>
              <a:rPr lang="en-US" dirty="0"/>
              <a:t>Literally a three-stage pipeline you may have learned in CS361</a:t>
            </a:r>
          </a:p>
          <a:p>
            <a:pPr lvl="1"/>
            <a:endParaRPr lang="en-US" dirty="0"/>
          </a:p>
          <a:p>
            <a:r>
              <a:rPr lang="en-US" dirty="0"/>
              <a:t>Many different ISAs are possible</a:t>
            </a:r>
          </a:p>
          <a:p>
            <a:pPr lvl="1"/>
            <a:r>
              <a:rPr lang="en-US" dirty="0"/>
              <a:t>Custom ISAs and ARM (ARMv7E-M) are both common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578D96-2DFC-4902-A7DD-9B7DA5F550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04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24123A-8DDE-4F89-AA12-8D6E14FA4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Background: Instruction Set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B79067-E6DA-4EE2-A6E6-C8B2F99B6B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ISA includes the actual instructions as well as the model for how the computer interacts with memory</a:t>
            </a:r>
          </a:p>
          <a:p>
            <a:endParaRPr lang="en-US" dirty="0"/>
          </a:p>
          <a:p>
            <a:r>
              <a:rPr lang="en-US" dirty="0"/>
              <a:t>Does the ISA for a microcontroller matter if you’re not programming in assembly? (and I promise we won’t)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578D96-2DFC-4902-A7DD-9B7DA5F550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2197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24123A-8DDE-4F89-AA12-8D6E14FA4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Background: Instruction Set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B79067-E6DA-4EE2-A6E6-C8B2F99B6B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ISA includes the actual instructions as well as the model for how the computer interacts with memory</a:t>
            </a:r>
          </a:p>
          <a:p>
            <a:endParaRPr lang="en-US" dirty="0"/>
          </a:p>
          <a:p>
            <a:r>
              <a:rPr lang="en-US" dirty="0"/>
              <a:t>Does the ISA for a microcontroller matter if you’re not programming in assembly? (and I promise we won’t)</a:t>
            </a:r>
          </a:p>
          <a:p>
            <a:pPr lvl="1"/>
            <a:r>
              <a:rPr lang="en-US" dirty="0"/>
              <a:t>Yes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Differences in instruction efficiency and amount are important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Differences in compiler support are VERY important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578D96-2DFC-4902-A7DD-9B7DA5F550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2990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D3296-151B-46A3-9138-FFF4255E2C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Processor design choices for embedded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5D79B5-80DB-49DA-9265-E3EA50147F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How many bits is the architecture?</a:t>
            </a:r>
          </a:p>
          <a:p>
            <a:pPr lvl="1"/>
            <a:r>
              <a:rPr lang="en-US" dirty="0"/>
              <a:t>8-bit and 16-bit not uncommon</a:t>
            </a:r>
          </a:p>
          <a:p>
            <a:pPr lvl="1"/>
            <a:r>
              <a:rPr lang="en-US" dirty="0"/>
              <a:t>64-bit is very rare (who has that much memory?)</a:t>
            </a:r>
          </a:p>
          <a:p>
            <a:pPr lvl="2"/>
            <a:endParaRPr lang="en-US" dirty="0"/>
          </a:p>
          <a:p>
            <a:r>
              <a:rPr lang="en-US" dirty="0"/>
              <a:t>What instructions are supported?</a:t>
            </a:r>
          </a:p>
          <a:p>
            <a:pPr lvl="1"/>
            <a:r>
              <a:rPr lang="en-US" dirty="0"/>
              <a:t>Normal stuff yes</a:t>
            </a:r>
          </a:p>
          <a:p>
            <a:pPr lvl="1"/>
            <a:r>
              <a:rPr lang="en-US" dirty="0"/>
              <a:t>What about single-cycle multiply?</a:t>
            </a:r>
          </a:p>
          <a:p>
            <a:pPr lvl="1"/>
            <a:r>
              <a:rPr lang="en-US" dirty="0"/>
              <a:t>What about floating-point operations?</a:t>
            </a:r>
          </a:p>
          <a:p>
            <a:pPr lvl="1"/>
            <a:r>
              <a:rPr lang="en-US" dirty="0"/>
              <a:t>Vector instructions?</a:t>
            </a:r>
          </a:p>
          <a:p>
            <a:endParaRPr lang="en-US" dirty="0"/>
          </a:p>
          <a:p>
            <a:r>
              <a:rPr lang="en-US" dirty="0"/>
              <a:t>How fast does it run?</a:t>
            </a:r>
          </a:p>
          <a:p>
            <a:pPr lvl="1"/>
            <a:r>
              <a:rPr lang="en-US" dirty="0"/>
              <a:t>1-100 MHz is common on modern systems (faster is more energy cost)</a:t>
            </a:r>
          </a:p>
          <a:p>
            <a:pPr lvl="1"/>
            <a:r>
              <a:rPr lang="en-US" dirty="0"/>
              <a:t>Occasionally MUCH slower (think 32 kHz)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88A94E-5307-4086-90F6-60EC7F9C4D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439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2FE8DC-BBCD-4D5E-8047-867561785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EF6839-A51C-4A18-9F32-9931C1BF8E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Embedded memory hierarchy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What’s missing? Why?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8026D6-39DF-45B3-981E-B24EDDF334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24</a:t>
            </a:fld>
            <a:endParaRPr lang="en-US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B214979F-888B-46B0-87C2-22216E075E9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20470582"/>
              </p:ext>
            </p:extLst>
          </p:nvPr>
        </p:nvGraphicFramePr>
        <p:xfrm>
          <a:off x="3812547" y="1727200"/>
          <a:ext cx="4562893" cy="2286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510548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2FE8DC-BBCD-4D5E-8047-867561785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EF6839-A51C-4A18-9F32-9931C1BF8E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Embedded memory hierarchy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What’s missing? Why?</a:t>
            </a:r>
          </a:p>
          <a:p>
            <a:pPr lvl="1"/>
            <a:r>
              <a:rPr lang="en-US" b="1" dirty="0"/>
              <a:t>Cache</a:t>
            </a:r>
          </a:p>
          <a:p>
            <a:pPr lvl="1"/>
            <a:r>
              <a:rPr lang="en-US" b="1" dirty="0"/>
              <a:t>Makes timing unreliable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8026D6-39DF-45B3-981E-B24EDDF334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25</a:t>
            </a:fld>
            <a:endParaRPr lang="en-US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B214979F-888B-46B0-87C2-22216E075E9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50561623"/>
              </p:ext>
            </p:extLst>
          </p:nvPr>
        </p:nvGraphicFramePr>
        <p:xfrm>
          <a:off x="3812547" y="1727200"/>
          <a:ext cx="4562893" cy="2286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569EBE61-3F53-4AFE-A2D1-CF30B844CE11}"/>
              </a:ext>
            </a:extLst>
          </p:cNvPr>
          <p:cNvSpPr txBox="1"/>
          <p:nvPr/>
        </p:nvSpPr>
        <p:spPr>
          <a:xfrm>
            <a:off x="6093993" y="4848761"/>
            <a:ext cx="4292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More modern microcontrollers often have optional instruction caches</a:t>
            </a:r>
          </a:p>
          <a:p>
            <a:endParaRPr lang="en-US" sz="2000" dirty="0"/>
          </a:p>
          <a:p>
            <a:r>
              <a:rPr lang="en-US" sz="2000" dirty="0"/>
              <a:t>Can be enabled by software</a:t>
            </a:r>
          </a:p>
        </p:txBody>
      </p:sp>
    </p:spTree>
    <p:extLst>
      <p:ext uri="{BB962C8B-B14F-4D97-AF65-F5344CB8AC3E}">
        <p14:creationId xmlns:p14="http://schemas.microsoft.com/office/powerpoint/2010/main" val="7786007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2FE8DC-BBCD-4D5E-8047-867561785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Volatile memory: SRAM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EF6839-A51C-4A18-9F32-9931C1BF8E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Same design as registers in traditional computer systems</a:t>
            </a:r>
          </a:p>
          <a:p>
            <a:pPr lvl="1"/>
            <a:r>
              <a:rPr lang="en-US" dirty="0"/>
              <a:t>No need to refresh it -&gt; lower energy costs</a:t>
            </a:r>
          </a:p>
          <a:p>
            <a:pPr lvl="1"/>
            <a:endParaRPr lang="en-US" dirty="0"/>
          </a:p>
          <a:p>
            <a:r>
              <a:rPr lang="en-US" dirty="0"/>
              <a:t>Embedded systems use SRAM for</a:t>
            </a:r>
            <a:br>
              <a:rPr lang="en-US" dirty="0"/>
            </a:br>
            <a:r>
              <a:rPr lang="en-US" dirty="0"/>
              <a:t>all of their memory (no DRAM)</a:t>
            </a:r>
          </a:p>
          <a:p>
            <a:pPr lvl="1"/>
            <a:endParaRPr lang="en-US" dirty="0"/>
          </a:p>
          <a:p>
            <a:r>
              <a:rPr lang="en-US" dirty="0"/>
              <a:t>Tradeoffs:</a:t>
            </a:r>
          </a:p>
          <a:p>
            <a:pPr lvl="1"/>
            <a:r>
              <a:rPr lang="en-US" dirty="0"/>
              <a:t>Way less energy cost</a:t>
            </a:r>
          </a:p>
          <a:p>
            <a:pPr lvl="1"/>
            <a:r>
              <a:rPr lang="en-US" dirty="0"/>
              <a:t>Faster to access</a:t>
            </a:r>
          </a:p>
          <a:p>
            <a:pPr lvl="1"/>
            <a:r>
              <a:rPr lang="en-US" dirty="0"/>
              <a:t>More expensive</a:t>
            </a:r>
          </a:p>
          <a:p>
            <a:pPr lvl="1"/>
            <a:r>
              <a:rPr lang="en-US" dirty="0"/>
              <a:t>Physically larger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8026D6-39DF-45B3-981E-B24EDDF334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26</a:t>
            </a:fld>
            <a:endParaRPr lang="en-US"/>
          </a:p>
        </p:txBody>
      </p:sp>
      <p:pic>
        <p:nvPicPr>
          <p:cNvPr id="2052" name="Picture 4" descr="SRAM memory cell - what kind of flip-flop - Electrical Engineering Stack  Exchange">
            <a:extLst>
              <a:ext uri="{FF2B5EF4-FFF2-40B4-BE49-F238E27FC236}">
                <a16:creationId xmlns:a16="http://schemas.microsoft.com/office/drawing/2014/main" id="{E8C15B98-EE69-4CB2-971F-E9FEABF67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47255" y="2768600"/>
            <a:ext cx="4120745" cy="309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25522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2FE8DC-BBCD-4D5E-8047-867561785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Non-Volatile memory: Flash (usually)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EF6839-A51C-4A18-9F32-9931C1BF8E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Same design as SSDs and Flash drives</a:t>
            </a:r>
          </a:p>
          <a:p>
            <a:endParaRPr lang="en-US" dirty="0"/>
          </a:p>
          <a:p>
            <a:r>
              <a:rPr lang="en-US" dirty="0"/>
              <a:t>Memory is stored with no energy costs</a:t>
            </a:r>
          </a:p>
          <a:p>
            <a:pPr lvl="1"/>
            <a:r>
              <a:rPr lang="en-US" dirty="0"/>
              <a:t>Reading is lowish energy and quick</a:t>
            </a:r>
          </a:p>
          <a:p>
            <a:pPr lvl="1"/>
            <a:r>
              <a:rPr lang="en-US" dirty="0"/>
              <a:t>Writing is high energy and very slow</a:t>
            </a:r>
          </a:p>
          <a:p>
            <a:pPr lvl="2"/>
            <a:r>
              <a:rPr lang="en-US" dirty="0"/>
              <a:t>Writing also has to occur in blocks (e.g. 512 bytes)</a:t>
            </a:r>
          </a:p>
          <a:p>
            <a:pPr lvl="2"/>
            <a:endParaRPr lang="en-US" dirty="0"/>
          </a:p>
          <a:p>
            <a:r>
              <a:rPr lang="en-US" dirty="0"/>
              <a:t>Concern: Flash has a limited lifetime ~10,000 writes</a:t>
            </a:r>
          </a:p>
          <a:p>
            <a:pPr lvl="1"/>
            <a:r>
              <a:rPr lang="en-US" dirty="0"/>
              <a:t>Only writing to Flash when you load code? Essentially forever</a:t>
            </a:r>
          </a:p>
          <a:p>
            <a:pPr lvl="1"/>
            <a:r>
              <a:rPr lang="en-US" dirty="0"/>
              <a:t>Recording data to Flash every second? 2.8 hours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8026D6-39DF-45B3-981E-B24EDDF334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0345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2FE8DC-BBCD-4D5E-8047-867561785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SRAM (RAM) versus Flash (ROM) memory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EF6839-A51C-4A18-9F32-9931C1BF8E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Size and time difference between non-volatile and volatile memory is </a:t>
            </a:r>
            <a:r>
              <a:rPr lang="en-US" i="1" dirty="0"/>
              <a:t>significantly</a:t>
            </a:r>
            <a:r>
              <a:rPr lang="en-US" dirty="0"/>
              <a:t> reduced from traditional computing</a:t>
            </a:r>
          </a:p>
          <a:p>
            <a:pPr lvl="1"/>
            <a:r>
              <a:rPr lang="en-US" dirty="0"/>
              <a:t>Non-volatile store 2-10x larger than volatile</a:t>
            </a:r>
          </a:p>
          <a:p>
            <a:pPr lvl="1"/>
            <a:r>
              <a:rPr lang="en-US" dirty="0"/>
              <a:t>Single-cycle RAM. Maybe two-cycles to Flash (to read)</a:t>
            </a:r>
          </a:p>
          <a:p>
            <a:pPr lvl="1"/>
            <a:endParaRPr lang="en-US" dirty="0"/>
          </a:p>
          <a:p>
            <a:r>
              <a:rPr lang="en-US" dirty="0"/>
              <a:t>Major difference: energy and writability</a:t>
            </a:r>
          </a:p>
          <a:p>
            <a:pPr lvl="1"/>
            <a:r>
              <a:rPr lang="en-US" dirty="0"/>
              <a:t>SRAM is low-energy to read and write (no refresh needed)</a:t>
            </a:r>
          </a:p>
          <a:p>
            <a:pPr lvl="1"/>
            <a:r>
              <a:rPr lang="en-US" dirty="0"/>
              <a:t>Flash is lowish-energy to read, but very high energy to write</a:t>
            </a:r>
          </a:p>
          <a:p>
            <a:pPr lvl="1"/>
            <a:endParaRPr lang="en-US" dirty="0"/>
          </a:p>
          <a:p>
            <a:r>
              <a:rPr lang="en-US" dirty="0"/>
              <a:t>Hierarchical structure is not enforced</a:t>
            </a:r>
          </a:p>
          <a:p>
            <a:pPr lvl="1"/>
            <a:r>
              <a:rPr lang="en-US" dirty="0"/>
              <a:t>Same address space for RAM and Flash (very different from traditional)</a:t>
            </a:r>
          </a:p>
          <a:p>
            <a:pPr lvl="1"/>
            <a:r>
              <a:rPr lang="en-US" dirty="0"/>
              <a:t>Run instructions right inside of Flash</a:t>
            </a:r>
          </a:p>
          <a:p>
            <a:pPr lvl="1"/>
            <a:r>
              <a:rPr lang="en-US" dirty="0"/>
              <a:t>Keep variables in RAM (or </a:t>
            </a:r>
            <a:r>
              <a:rPr lang="en-US" dirty="0">
                <a:latin typeface="Consolas" panose="020B0609020204030204" pitchFamily="49" charset="0"/>
              </a:rPr>
              <a:t>const</a:t>
            </a:r>
            <a:r>
              <a:rPr lang="en-US" dirty="0"/>
              <a:t> variables in Flash)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8026D6-39DF-45B3-981E-B24EDDF334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080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2FE8DC-BBCD-4D5E-8047-867561785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design choices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EF6839-A51C-4A18-9F32-9931C1BF8E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much memory can we fit without making it too high cost or too high power?</a:t>
            </a:r>
          </a:p>
          <a:p>
            <a:pPr lvl="1"/>
            <a:r>
              <a:rPr lang="en-US" dirty="0"/>
              <a:t>The answer has slowly increased over time</a:t>
            </a:r>
          </a:p>
          <a:p>
            <a:pPr lvl="1"/>
            <a:r>
              <a:rPr lang="en-US" dirty="0"/>
              <a:t>15 years ago: 2 KB RAM – 32 KB Flash</a:t>
            </a:r>
          </a:p>
          <a:p>
            <a:pPr lvl="1"/>
            <a:r>
              <a:rPr lang="en-US" dirty="0"/>
              <a:t>Today: 256 KB RAM – 1 MB Flash</a:t>
            </a:r>
          </a:p>
          <a:p>
            <a:pPr lvl="1"/>
            <a:endParaRPr lang="en-US" dirty="0"/>
          </a:p>
          <a:p>
            <a:r>
              <a:rPr lang="en-US" dirty="0"/>
              <a:t>How to provide memory safety?</a:t>
            </a:r>
          </a:p>
          <a:p>
            <a:pPr lvl="1"/>
            <a:r>
              <a:rPr lang="en-US" dirty="0"/>
              <a:t>Usually no virtual memory (all addresses are real addresses)</a:t>
            </a:r>
          </a:p>
          <a:p>
            <a:pPr lvl="1"/>
            <a:r>
              <a:rPr lang="en-US" dirty="0"/>
              <a:t>Nothing stops arbitrary memory overwriting</a:t>
            </a:r>
          </a:p>
          <a:p>
            <a:pPr lvl="1"/>
            <a:r>
              <a:rPr lang="en-US" dirty="0"/>
              <a:t>Modern systems: Memory Protection Unit</a:t>
            </a:r>
          </a:p>
          <a:p>
            <a:pPr lvl="2"/>
            <a:r>
              <a:rPr lang="en-US" dirty="0"/>
              <a:t>Specify a small number of ranges and permissions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8026D6-39DF-45B3-981E-B24EDDF334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450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EF959-C62E-4F8A-8D4C-BEF087A77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EDBE37-7B8E-47BF-A4AD-CD288F601E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Explore microcontrollers</a:t>
            </a:r>
          </a:p>
          <a:p>
            <a:pPr lvl="1"/>
            <a:r>
              <a:rPr lang="en-US" dirty="0"/>
              <a:t>How do they compare to computers?</a:t>
            </a:r>
          </a:p>
          <a:p>
            <a:pPr lvl="1"/>
            <a:r>
              <a:rPr lang="en-US" dirty="0"/>
              <a:t>Purpose, capabilities, tradeoffs</a:t>
            </a:r>
          </a:p>
          <a:p>
            <a:pPr lvl="1"/>
            <a:endParaRPr lang="en-US" dirty="0"/>
          </a:p>
          <a:p>
            <a:r>
              <a:rPr lang="en-US" dirty="0"/>
              <a:t>Describe history and state-of-the-art for microcontrollers</a:t>
            </a:r>
          </a:p>
          <a:p>
            <a:endParaRPr lang="en-US" dirty="0"/>
          </a:p>
          <a:p>
            <a:r>
              <a:rPr lang="en-US" dirty="0"/>
              <a:t>Explore the microcontroller(s) on the </a:t>
            </a:r>
            <a:r>
              <a:rPr lang="en-US" dirty="0" err="1"/>
              <a:t>Microbit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366CAC-B34E-4A3F-AB6B-24F84A057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7195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6A7BA-E6D6-4E9F-967E-2E02EDF22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Peripherals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4C8E54-60F6-449F-B79A-BFC7FEF09D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Hardware modules that perform some action</a:t>
            </a:r>
          </a:p>
          <a:p>
            <a:r>
              <a:rPr lang="en-US" dirty="0"/>
              <a:t>Common examples</a:t>
            </a:r>
          </a:p>
          <a:p>
            <a:pPr lvl="1"/>
            <a:r>
              <a:rPr lang="en-US" dirty="0"/>
              <a:t>Control digital input and output pins</a:t>
            </a:r>
          </a:p>
          <a:p>
            <a:pPr lvl="1"/>
            <a:r>
              <a:rPr lang="en-US" dirty="0"/>
              <a:t>Read analog inputs</a:t>
            </a:r>
          </a:p>
          <a:p>
            <a:pPr lvl="1"/>
            <a:r>
              <a:rPr lang="en-US" dirty="0"/>
              <a:t>Send messages over various simple wire protocols (UART, SPI, I2C)</a:t>
            </a:r>
          </a:p>
          <a:p>
            <a:pPr lvl="1"/>
            <a:r>
              <a:rPr lang="en-US" dirty="0"/>
              <a:t>Set and check timers</a:t>
            </a:r>
          </a:p>
          <a:p>
            <a:r>
              <a:rPr lang="en-US" dirty="0"/>
              <a:t>Less common examples</a:t>
            </a:r>
          </a:p>
          <a:p>
            <a:pPr lvl="1"/>
            <a:r>
              <a:rPr lang="en-US" dirty="0"/>
              <a:t>Cryptography accelerators</a:t>
            </a:r>
          </a:p>
          <a:p>
            <a:pPr lvl="1"/>
            <a:r>
              <a:rPr lang="en-US" dirty="0"/>
              <a:t>Complicated wire protocols (USB, CAN)</a:t>
            </a:r>
          </a:p>
          <a:p>
            <a:pPr lvl="1"/>
            <a:r>
              <a:rPr lang="en-US" dirty="0"/>
              <a:t>Wireless radios (BLE, 802.15.4, </a:t>
            </a:r>
            <a:r>
              <a:rPr lang="en-US" dirty="0" err="1"/>
              <a:t>WiFi</a:t>
            </a:r>
            <a:r>
              <a:rPr lang="en-US" dirty="0"/>
              <a:t>)</a:t>
            </a:r>
          </a:p>
          <a:p>
            <a:r>
              <a:rPr lang="en-US" dirty="0"/>
              <a:t>We’ll spend most of class learning various peripherals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9C3B8A-8FAB-4A86-A6F3-116F0BCD17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323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2FE8DC-BBCD-4D5E-8047-867561785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Peripheral design choices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EF6839-A51C-4A18-9F32-9931C1BF8E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5882105" cy="5029200"/>
          </a:xfrm>
        </p:spPr>
        <p:txBody>
          <a:bodyPr/>
          <a:lstStyle/>
          <a:p>
            <a:r>
              <a:rPr lang="en-US" dirty="0"/>
              <a:t>More peripherals mean more use cases</a:t>
            </a:r>
          </a:p>
          <a:p>
            <a:pPr lvl="1"/>
            <a:r>
              <a:rPr lang="en-US" dirty="0"/>
              <a:t>But also means more cost for the chip</a:t>
            </a:r>
          </a:p>
          <a:p>
            <a:pPr lvl="1"/>
            <a:r>
              <a:rPr lang="en-US" dirty="0"/>
              <a:t>Peripherals occupy silicon</a:t>
            </a:r>
          </a:p>
          <a:p>
            <a:pPr lvl="1"/>
            <a:r>
              <a:rPr lang="en-US" dirty="0"/>
              <a:t>Most peripherals will go unused for a given application…</a:t>
            </a:r>
          </a:p>
          <a:p>
            <a:pPr lvl="1"/>
            <a:endParaRPr lang="en-US" dirty="0"/>
          </a:p>
          <a:p>
            <a:r>
              <a:rPr lang="en-US" dirty="0"/>
              <a:t>Flexibility tradeoffs within a given peripheral</a:t>
            </a:r>
          </a:p>
          <a:p>
            <a:pPr lvl="1"/>
            <a:r>
              <a:rPr lang="en-US" dirty="0"/>
              <a:t>One capability is easier to use</a:t>
            </a:r>
          </a:p>
          <a:p>
            <a:pPr lvl="1"/>
            <a:r>
              <a:rPr lang="en-US" dirty="0"/>
              <a:t>Many capabilities are more useful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8026D6-39DF-45B3-981E-B24EDDF334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31</a:t>
            </a:fld>
            <a:endParaRPr lang="en-US"/>
          </a:p>
        </p:txBody>
      </p:sp>
      <p:pic>
        <p:nvPicPr>
          <p:cNvPr id="5" name="Image" descr="Image">
            <a:extLst>
              <a:ext uri="{FF2B5EF4-FFF2-40B4-BE49-F238E27FC236}">
                <a16:creationId xmlns:a16="http://schemas.microsoft.com/office/drawing/2014/main" id="{A9ADF027-C200-49D5-8568-2B83DDC394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7056" y="228601"/>
            <a:ext cx="4643337" cy="5486400"/>
          </a:xfrm>
          <a:prstGeom prst="rect">
            <a:avLst/>
          </a:prstGeom>
          <a:ln w="25400">
            <a:solidFill>
              <a:srgbClr val="F3F7F5"/>
            </a:solidFill>
            <a:miter lim="400000"/>
          </a:ln>
          <a:effectLst>
            <a:outerShdw blurRad="63500" dist="25400" dir="3600000" rotWithShape="0">
              <a:srgbClr val="000000">
                <a:alpha val="70000"/>
              </a:srgbClr>
            </a:outerShdw>
          </a:effectLst>
        </p:spPr>
      </p:pic>
      <p:sp>
        <p:nvSpPr>
          <p:cNvPr id="6" name="Apple A8 SoC">
            <a:extLst>
              <a:ext uri="{FF2B5EF4-FFF2-40B4-BE49-F238E27FC236}">
                <a16:creationId xmlns:a16="http://schemas.microsoft.com/office/drawing/2014/main" id="{92AB1010-211A-4863-A58B-C482AF3A8369}"/>
              </a:ext>
            </a:extLst>
          </p:cNvPr>
          <p:cNvSpPr txBox="1"/>
          <p:nvPr/>
        </p:nvSpPr>
        <p:spPr>
          <a:xfrm>
            <a:off x="7249568" y="5634036"/>
            <a:ext cx="4330825" cy="904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50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dirty="0"/>
              <a:t>Apple A8 SoC</a:t>
            </a:r>
          </a:p>
        </p:txBody>
      </p:sp>
    </p:spTree>
    <p:extLst>
      <p:ext uri="{BB962C8B-B14F-4D97-AF65-F5344CB8AC3E}">
        <p14:creationId xmlns:p14="http://schemas.microsoft.com/office/powerpoint/2010/main" val="20251774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A1538-6B17-4E11-8E32-B08A7C35D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63AF9E-FB4D-432A-9923-79D55096A3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Peripherals need to electrically connect to outside world</a:t>
            </a:r>
          </a:p>
          <a:p>
            <a:pPr lvl="1"/>
            <a:r>
              <a:rPr lang="en-US" dirty="0"/>
              <a:t>Attach to pins on the exterior of the chip</a:t>
            </a:r>
          </a:p>
          <a:p>
            <a:pPr lvl="1"/>
            <a:endParaRPr lang="en-US" dirty="0"/>
          </a:p>
          <a:p>
            <a:r>
              <a:rPr lang="en-US" dirty="0"/>
              <a:t>More pins allow for more connections</a:t>
            </a:r>
          </a:p>
          <a:p>
            <a:pPr lvl="1"/>
            <a:r>
              <a:rPr lang="en-US" dirty="0"/>
              <a:t>At increased cost and size</a:t>
            </a:r>
          </a:p>
          <a:p>
            <a:pPr lvl="1"/>
            <a:endParaRPr lang="en-US" dirty="0"/>
          </a:p>
          <a:p>
            <a:r>
              <a:rPr lang="en-US" dirty="0"/>
              <a:t>Pin layouts can add more pins for cheaper</a:t>
            </a:r>
          </a:p>
          <a:p>
            <a:pPr lvl="1"/>
            <a:r>
              <a:rPr lang="en-US" dirty="0"/>
              <a:t>But make soldering and debugging difficult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D215D7-2F49-430D-A1E0-ACB1DE516E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32</a:t>
            </a:fld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A22F63E-7B31-44C2-8E8D-35A1222112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415132" y="2159962"/>
            <a:ext cx="1866900" cy="186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What is a BGA: SMD Ball Grid Array » Electronics Notes">
            <a:extLst>
              <a:ext uri="{FF2B5EF4-FFF2-40B4-BE49-F238E27FC236}">
                <a16:creationId xmlns:a16="http://schemas.microsoft.com/office/drawing/2014/main" id="{81F8123D-9C77-471B-BAF5-45AC703112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9280779" y="5194026"/>
            <a:ext cx="1803400" cy="1527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ow to Build a PCB: QFN footprints">
            <a:extLst>
              <a:ext uri="{FF2B5EF4-FFF2-40B4-BE49-F238E27FC236}">
                <a16:creationId xmlns:a16="http://schemas.microsoft.com/office/drawing/2014/main" id="{3F7A1EBE-E85F-44D6-A698-FD351DFEB8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682622" y="4026862"/>
            <a:ext cx="2747719" cy="983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D021E6FC-3C12-417E-B895-92F5FCF104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056482" y="525185"/>
            <a:ext cx="1568450" cy="156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15328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2FE8DC-BBCD-4D5E-8047-867561785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Internal connections to pins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EF6839-A51C-4A18-9F32-9931C1BF8E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Peripherals need to connect to external pins</a:t>
            </a:r>
          </a:p>
          <a:p>
            <a:pPr lvl="1"/>
            <a:r>
              <a:rPr lang="en-US" dirty="0"/>
              <a:t>Can any peripheral connect to any pin, or are there limited mappings?</a:t>
            </a:r>
          </a:p>
          <a:p>
            <a:pPr lvl="1"/>
            <a:r>
              <a:rPr lang="en-US" dirty="0"/>
              <a:t>Modern microcontrollers allow any-to-any connections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Older MCUs</a:t>
            </a:r>
            <a:br>
              <a:rPr lang="en-US" dirty="0"/>
            </a:br>
            <a:r>
              <a:rPr lang="en-US" dirty="0"/>
              <a:t>had mapping</a:t>
            </a:r>
            <a:br>
              <a:rPr lang="en-US" dirty="0"/>
            </a:br>
            <a:r>
              <a:rPr lang="en-US" dirty="0"/>
              <a:t>tables and</a:t>
            </a:r>
            <a:br>
              <a:rPr lang="en-US" dirty="0"/>
            </a:br>
            <a:r>
              <a:rPr lang="en-US" dirty="0"/>
              <a:t>pin selection</a:t>
            </a:r>
            <a:br>
              <a:rPr lang="en-US" dirty="0"/>
            </a:br>
            <a:r>
              <a:rPr lang="en-US" dirty="0"/>
              <a:t>was more</a:t>
            </a:r>
            <a:br>
              <a:rPr lang="en-US" dirty="0"/>
            </a:br>
            <a:r>
              <a:rPr lang="en-US" dirty="0"/>
              <a:t>challenging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8026D6-39DF-45B3-981E-B24EDDF334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51D9559-76A2-4ADE-8421-7D64F55BC2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8231" y="2682542"/>
            <a:ext cx="8536463" cy="3581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5186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036E37-DDED-464A-A8A2-A09EEF6F3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What haven’t we talked about?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9A8023-D723-4CF6-989D-59B46D21F3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34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391206E-4921-45D7-AB9D-7F65C55F794E}"/>
              </a:ext>
            </a:extLst>
          </p:cNvPr>
          <p:cNvSpPr/>
          <p:nvPr/>
        </p:nvSpPr>
        <p:spPr>
          <a:xfrm>
            <a:off x="3986797" y="1514475"/>
            <a:ext cx="7239000" cy="4445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3200" b="1" dirty="0"/>
              <a:t>Microcontroller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99B5B6D-F2E6-4775-AFEF-46DF0BE0A379}"/>
              </a:ext>
            </a:extLst>
          </p:cNvPr>
          <p:cNvSpPr/>
          <p:nvPr/>
        </p:nvSpPr>
        <p:spPr>
          <a:xfrm>
            <a:off x="4341394" y="2402471"/>
            <a:ext cx="3126206" cy="1474203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Processor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9039A12-2851-4D32-A3C7-851978F85F8A}"/>
              </a:ext>
            </a:extLst>
          </p:cNvPr>
          <p:cNvSpPr/>
          <p:nvPr/>
        </p:nvSpPr>
        <p:spPr>
          <a:xfrm>
            <a:off x="4313988" y="4943479"/>
            <a:ext cx="3126206" cy="812800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Memory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6706D7D-87E2-4835-A79A-64B908D07F94}"/>
              </a:ext>
            </a:extLst>
          </p:cNvPr>
          <p:cNvSpPr/>
          <p:nvPr/>
        </p:nvSpPr>
        <p:spPr>
          <a:xfrm rot="16200000">
            <a:off x="7550150" y="2860674"/>
            <a:ext cx="3126206" cy="812800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Peripherals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3332705-CDAF-465D-8947-181E7521837D}"/>
              </a:ext>
            </a:extLst>
          </p:cNvPr>
          <p:cNvSpPr/>
          <p:nvPr/>
        </p:nvSpPr>
        <p:spPr>
          <a:xfrm rot="16200000">
            <a:off x="9610891" y="2860674"/>
            <a:ext cx="3126206" cy="812800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Pins</a:t>
            </a:r>
          </a:p>
        </p:txBody>
      </p:sp>
      <p:sp>
        <p:nvSpPr>
          <p:cNvPr id="10" name="Arrow: Left-Right 9">
            <a:extLst>
              <a:ext uri="{FF2B5EF4-FFF2-40B4-BE49-F238E27FC236}">
                <a16:creationId xmlns:a16="http://schemas.microsoft.com/office/drawing/2014/main" id="{BACA518C-F93F-45EA-89F9-EDCFF6B0D887}"/>
              </a:ext>
            </a:extLst>
          </p:cNvPr>
          <p:cNvSpPr/>
          <p:nvPr/>
        </p:nvSpPr>
        <p:spPr>
          <a:xfrm>
            <a:off x="7502691" y="2796672"/>
            <a:ext cx="1188453" cy="685800"/>
          </a:xfrm>
          <a:prstGeom prst="left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Left-Right 10">
            <a:extLst>
              <a:ext uri="{FF2B5EF4-FFF2-40B4-BE49-F238E27FC236}">
                <a16:creationId xmlns:a16="http://schemas.microsoft.com/office/drawing/2014/main" id="{6F1D3F9E-ED62-4CB1-9325-2D655F05EA65}"/>
              </a:ext>
            </a:extLst>
          </p:cNvPr>
          <p:cNvSpPr/>
          <p:nvPr/>
        </p:nvSpPr>
        <p:spPr>
          <a:xfrm>
            <a:off x="9535362" y="2796672"/>
            <a:ext cx="1239253" cy="685800"/>
          </a:xfrm>
          <a:prstGeom prst="left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Left-Right 11">
            <a:extLst>
              <a:ext uri="{FF2B5EF4-FFF2-40B4-BE49-F238E27FC236}">
                <a16:creationId xmlns:a16="http://schemas.microsoft.com/office/drawing/2014/main" id="{3D10D88E-0C68-407D-9522-FC3A186DCFF3}"/>
              </a:ext>
            </a:extLst>
          </p:cNvPr>
          <p:cNvSpPr/>
          <p:nvPr/>
        </p:nvSpPr>
        <p:spPr>
          <a:xfrm rot="5400000">
            <a:off x="5371095" y="4067177"/>
            <a:ext cx="1066803" cy="685800"/>
          </a:xfrm>
          <a:prstGeom prst="left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8602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036E37-DDED-464A-A8A2-A09EEF6F3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What haven’t we talked about?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58431-FD72-4362-960B-07EDC308EE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3255211" cy="5029200"/>
          </a:xfrm>
        </p:spPr>
        <p:txBody>
          <a:bodyPr/>
          <a:lstStyle/>
          <a:p>
            <a:r>
              <a:rPr lang="en-US" b="1" dirty="0"/>
              <a:t>Power</a:t>
            </a:r>
          </a:p>
          <a:p>
            <a:pPr marL="457200" lvl="1" indent="0">
              <a:buNone/>
            </a:pPr>
            <a:endParaRPr lang="en-US" b="1" dirty="0"/>
          </a:p>
          <a:p>
            <a:r>
              <a:rPr lang="en-US" b="1" dirty="0"/>
              <a:t>Programming</a:t>
            </a:r>
          </a:p>
          <a:p>
            <a:pPr marL="457200" lvl="1" indent="0">
              <a:buNone/>
            </a:pPr>
            <a:endParaRPr lang="en-US" b="1" dirty="0"/>
          </a:p>
          <a:p>
            <a:r>
              <a:rPr lang="en-US" b="1" dirty="0"/>
              <a:t>Others?</a:t>
            </a:r>
          </a:p>
          <a:p>
            <a:pPr lvl="1"/>
            <a:r>
              <a:rPr lang="en-US" dirty="0"/>
              <a:t>Clocks</a:t>
            </a:r>
          </a:p>
          <a:p>
            <a:pPr lvl="1"/>
            <a:r>
              <a:rPr lang="en-US" dirty="0"/>
              <a:t>Antennas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9A8023-D723-4CF6-989D-59B46D21F3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35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391206E-4921-45D7-AB9D-7F65C55F794E}"/>
              </a:ext>
            </a:extLst>
          </p:cNvPr>
          <p:cNvSpPr/>
          <p:nvPr/>
        </p:nvSpPr>
        <p:spPr>
          <a:xfrm>
            <a:off x="3986797" y="1514475"/>
            <a:ext cx="7239000" cy="4445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3200" b="1" dirty="0"/>
              <a:t>Microcontroller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99B5B6D-F2E6-4775-AFEF-46DF0BE0A379}"/>
              </a:ext>
            </a:extLst>
          </p:cNvPr>
          <p:cNvSpPr/>
          <p:nvPr/>
        </p:nvSpPr>
        <p:spPr>
          <a:xfrm>
            <a:off x="4341394" y="2402471"/>
            <a:ext cx="3126206" cy="1474203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Processor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9039A12-2851-4D32-A3C7-851978F85F8A}"/>
              </a:ext>
            </a:extLst>
          </p:cNvPr>
          <p:cNvSpPr/>
          <p:nvPr/>
        </p:nvSpPr>
        <p:spPr>
          <a:xfrm>
            <a:off x="4313988" y="4943479"/>
            <a:ext cx="3126206" cy="812800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Memory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6706D7D-87E2-4835-A79A-64B908D07F94}"/>
              </a:ext>
            </a:extLst>
          </p:cNvPr>
          <p:cNvSpPr/>
          <p:nvPr/>
        </p:nvSpPr>
        <p:spPr>
          <a:xfrm rot="16200000">
            <a:off x="7550150" y="2860674"/>
            <a:ext cx="3126206" cy="812800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Peripherals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3332705-CDAF-465D-8947-181E7521837D}"/>
              </a:ext>
            </a:extLst>
          </p:cNvPr>
          <p:cNvSpPr/>
          <p:nvPr/>
        </p:nvSpPr>
        <p:spPr>
          <a:xfrm rot="16200000">
            <a:off x="9610891" y="2860674"/>
            <a:ext cx="3126206" cy="812800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Pins</a:t>
            </a:r>
          </a:p>
        </p:txBody>
      </p:sp>
      <p:sp>
        <p:nvSpPr>
          <p:cNvPr id="10" name="Arrow: Left-Right 9">
            <a:extLst>
              <a:ext uri="{FF2B5EF4-FFF2-40B4-BE49-F238E27FC236}">
                <a16:creationId xmlns:a16="http://schemas.microsoft.com/office/drawing/2014/main" id="{BACA518C-F93F-45EA-89F9-EDCFF6B0D887}"/>
              </a:ext>
            </a:extLst>
          </p:cNvPr>
          <p:cNvSpPr/>
          <p:nvPr/>
        </p:nvSpPr>
        <p:spPr>
          <a:xfrm>
            <a:off x="7502691" y="2796672"/>
            <a:ext cx="1188453" cy="685800"/>
          </a:xfrm>
          <a:prstGeom prst="left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Left-Right 10">
            <a:extLst>
              <a:ext uri="{FF2B5EF4-FFF2-40B4-BE49-F238E27FC236}">
                <a16:creationId xmlns:a16="http://schemas.microsoft.com/office/drawing/2014/main" id="{6F1D3F9E-ED62-4CB1-9325-2D655F05EA65}"/>
              </a:ext>
            </a:extLst>
          </p:cNvPr>
          <p:cNvSpPr/>
          <p:nvPr/>
        </p:nvSpPr>
        <p:spPr>
          <a:xfrm>
            <a:off x="9535362" y="2796672"/>
            <a:ext cx="1239253" cy="685800"/>
          </a:xfrm>
          <a:prstGeom prst="left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Left-Right 11">
            <a:extLst>
              <a:ext uri="{FF2B5EF4-FFF2-40B4-BE49-F238E27FC236}">
                <a16:creationId xmlns:a16="http://schemas.microsoft.com/office/drawing/2014/main" id="{3D10D88E-0C68-407D-9522-FC3A186DCFF3}"/>
              </a:ext>
            </a:extLst>
          </p:cNvPr>
          <p:cNvSpPr/>
          <p:nvPr/>
        </p:nvSpPr>
        <p:spPr>
          <a:xfrm rot="5400000">
            <a:off x="5371095" y="4067177"/>
            <a:ext cx="1066803" cy="685800"/>
          </a:xfrm>
          <a:prstGeom prst="left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6462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2FE8DC-BBCD-4D5E-8047-867561785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Powering microcontrollers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EF6839-A51C-4A18-9F32-9931C1BF8E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Usually require a specific voltage</a:t>
            </a:r>
          </a:p>
          <a:p>
            <a:pPr lvl="1"/>
            <a:r>
              <a:rPr lang="en-US" dirty="0"/>
              <a:t>E.g. 5 volts, 3.3 volts, 1.8 volts</a:t>
            </a:r>
          </a:p>
          <a:p>
            <a:pPr lvl="1"/>
            <a:r>
              <a:rPr lang="en-US" dirty="0"/>
              <a:t>Must be stable and supply enough current (or MCU “browns out”)</a:t>
            </a:r>
          </a:p>
          <a:p>
            <a:pPr lvl="1"/>
            <a:r>
              <a:rPr lang="en-US" dirty="0"/>
              <a:t>Noisy power supply can be an issue</a:t>
            </a:r>
          </a:p>
          <a:p>
            <a:pPr lvl="1"/>
            <a:endParaRPr lang="en-US" dirty="0"/>
          </a:p>
          <a:p>
            <a:r>
              <a:rPr lang="en-US" dirty="0"/>
              <a:t>Some microcontrollers have wider ranges of acceptable voltages</a:t>
            </a:r>
          </a:p>
          <a:p>
            <a:pPr lvl="1"/>
            <a:r>
              <a:rPr lang="en-US" dirty="0"/>
              <a:t>Need to pay attention to acceptable range on I/O though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8026D6-39DF-45B3-981E-B24EDDF334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1586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2FE8DC-BBCD-4D5E-8047-867561785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Programming microcontrollers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EF6839-A51C-4A18-9F32-9931C1BF8E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JTAG (Joint Test Action Group)</a:t>
            </a:r>
          </a:p>
          <a:p>
            <a:pPr lvl="1"/>
            <a:r>
              <a:rPr lang="en-US" dirty="0"/>
              <a:t>Hardware built into the microcontroller for testing purposes</a:t>
            </a:r>
          </a:p>
          <a:p>
            <a:pPr lvl="1"/>
            <a:r>
              <a:rPr lang="en-US" dirty="0"/>
              <a:t>Can arbitrarily read/write memory</a:t>
            </a:r>
          </a:p>
          <a:p>
            <a:pPr lvl="1"/>
            <a:r>
              <a:rPr lang="en-US" dirty="0"/>
              <a:t>Can single step process too, at runtime!</a:t>
            </a:r>
          </a:p>
          <a:p>
            <a:pPr lvl="2"/>
            <a:r>
              <a:rPr lang="en-US" dirty="0"/>
              <a:t>GDB can connect to it! (sort of)</a:t>
            </a:r>
          </a:p>
          <a:p>
            <a:endParaRPr lang="en-US" dirty="0"/>
          </a:p>
          <a:p>
            <a:r>
              <a:rPr lang="en-US" dirty="0"/>
              <a:t>Bootloaders</a:t>
            </a:r>
          </a:p>
          <a:p>
            <a:pPr lvl="1"/>
            <a:r>
              <a:rPr lang="en-US" dirty="0"/>
              <a:t>Software runs on the microcontroller at boot that waits a short time for someone to contact it and upload code</a:t>
            </a:r>
          </a:p>
          <a:p>
            <a:pPr lvl="2"/>
            <a:r>
              <a:rPr lang="en-US" dirty="0"/>
              <a:t>Via I/O pins</a:t>
            </a:r>
          </a:p>
          <a:p>
            <a:pPr lvl="1"/>
            <a:r>
              <a:rPr lang="en-US" dirty="0"/>
              <a:t>Convenient, but sometimes unreliable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8026D6-39DF-45B3-981E-B24EDDF334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16688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E6A14F-4A16-46D2-93E3-2E24E9536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+ Open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BD6F73-365B-47EC-A06C-383C3B48E3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little memory (RAM and/or ROM) can a computer have and still be useful?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8A6757-113E-4DC8-87C5-AD9101FAF3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31013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E6A14F-4A16-46D2-93E3-2E24E9536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+ Open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BD6F73-365B-47EC-A06C-383C3B48E3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little memory (RAM and/or ROM) can a computer have and still be useful?</a:t>
            </a:r>
          </a:p>
          <a:p>
            <a:pPr lvl="1"/>
            <a:r>
              <a:rPr lang="en-US" dirty="0"/>
              <a:t>If we want to run C code, we need a stack and a global data section</a:t>
            </a:r>
          </a:p>
          <a:p>
            <a:pPr lvl="1"/>
            <a:r>
              <a:rPr lang="en-US" dirty="0"/>
              <a:t>Function calls may require local variables to be placed in the stack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To use less memory, we’d need to write applications in registers</a:t>
            </a:r>
          </a:p>
          <a:p>
            <a:pPr lvl="1"/>
            <a:r>
              <a:rPr lang="en-US" dirty="0"/>
              <a:t>Most variables could </a:t>
            </a:r>
            <a:r>
              <a:rPr lang="en-US" i="1" dirty="0"/>
              <a:t>probably</a:t>
            </a:r>
            <a:r>
              <a:rPr lang="en-US" dirty="0"/>
              <a:t> fit in registers?</a:t>
            </a:r>
          </a:p>
          <a:p>
            <a:pPr lvl="1"/>
            <a:r>
              <a:rPr lang="en-US" dirty="0"/>
              <a:t>So the limit could get </a:t>
            </a:r>
            <a:r>
              <a:rPr lang="en-US" i="1" dirty="0"/>
              <a:t>very</a:t>
            </a:r>
            <a:r>
              <a:rPr lang="en-US" dirty="0"/>
              <a:t> low</a:t>
            </a:r>
          </a:p>
          <a:p>
            <a:pPr lvl="2"/>
            <a:r>
              <a:rPr lang="en-US" dirty="0"/>
              <a:t>Enough ROM space for some useful code + a tiny bit of RAM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Real-world answer coming on the next slide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8A6757-113E-4DC8-87C5-AD9101FAF3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577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b="1" dirty="0"/>
              <a:t>Microcontrollers and Computers</a:t>
            </a:r>
          </a:p>
          <a:p>
            <a:r>
              <a:rPr lang="en-US" dirty="0"/>
              <a:t>Microcontroller Design</a:t>
            </a:r>
          </a:p>
          <a:p>
            <a:r>
              <a:rPr lang="en-US" dirty="0"/>
              <a:t>Microcontroller History</a:t>
            </a:r>
          </a:p>
          <a:p>
            <a:endParaRPr lang="en-US" dirty="0"/>
          </a:p>
          <a:p>
            <a:r>
              <a:rPr lang="en-US" dirty="0" err="1"/>
              <a:t>Microbit</a:t>
            </a:r>
            <a:r>
              <a:rPr lang="en-US" dirty="0"/>
              <a:t> microcontroller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27764979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Microcontrollers and Computers</a:t>
            </a:r>
          </a:p>
          <a:p>
            <a:r>
              <a:rPr lang="en-US" dirty="0"/>
              <a:t>Microcontroller Design</a:t>
            </a:r>
          </a:p>
          <a:p>
            <a:r>
              <a:rPr lang="en-US" b="1" dirty="0"/>
              <a:t>Microcontroller History</a:t>
            </a:r>
          </a:p>
          <a:p>
            <a:endParaRPr lang="en-US" dirty="0"/>
          </a:p>
          <a:p>
            <a:r>
              <a:rPr lang="en-US" dirty="0" err="1"/>
              <a:t>Microbit</a:t>
            </a:r>
            <a:r>
              <a:rPr lang="en-US" dirty="0"/>
              <a:t> microcontroller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330448344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2FE8DC-BBCD-4D5E-8047-867561785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Older microcontrollers (90s-00s)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EF6839-A51C-4A18-9F32-9931C1BF8E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Focus: cheap, small computer systems</a:t>
            </a:r>
          </a:p>
          <a:p>
            <a:endParaRPr lang="en-US" dirty="0"/>
          </a:p>
          <a:p>
            <a:r>
              <a:rPr lang="en-US" dirty="0"/>
              <a:t>PIC</a:t>
            </a:r>
          </a:p>
          <a:p>
            <a:pPr lvl="1"/>
            <a:r>
              <a:rPr lang="en-US" dirty="0"/>
              <a:t>8, 16, and 24-bit MIPs architecture</a:t>
            </a:r>
          </a:p>
          <a:p>
            <a:pPr lvl="1"/>
            <a:r>
              <a:rPr lang="en-US" dirty="0"/>
              <a:t>PICAXE available with Basic interpreter</a:t>
            </a:r>
          </a:p>
          <a:p>
            <a:pPr lvl="1"/>
            <a:endParaRPr lang="en-US" dirty="0"/>
          </a:p>
          <a:p>
            <a:r>
              <a:rPr lang="en-US" dirty="0"/>
              <a:t>AVR</a:t>
            </a:r>
          </a:p>
          <a:p>
            <a:pPr lvl="1"/>
            <a:r>
              <a:rPr lang="en-US" dirty="0"/>
              <a:t>8-bit custom architecture (AVR architecture)</a:t>
            </a:r>
          </a:p>
          <a:p>
            <a:pPr lvl="1"/>
            <a:r>
              <a:rPr lang="en-US" dirty="0"/>
              <a:t>Used in Arduinos</a:t>
            </a:r>
          </a:p>
          <a:p>
            <a:pPr lvl="1"/>
            <a:r>
              <a:rPr lang="en-US" dirty="0"/>
              <a:t>AT Tiny 4: $0.30 per unit</a:t>
            </a:r>
          </a:p>
          <a:p>
            <a:pPr lvl="2"/>
            <a:r>
              <a:rPr lang="en-US" dirty="0"/>
              <a:t>4 I/O pins, 32 Bytes RAM, 512 Bytes ROM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8026D6-39DF-45B3-981E-B24EDDF334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4648A36-AFD6-4802-A5D7-4C76C9FAEE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2267" y="228600"/>
            <a:ext cx="3658127" cy="3057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48376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2FE8DC-BBCD-4D5E-8047-867561785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capable microcontrollers (00s-10s)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EF6839-A51C-4A18-9F32-9931C1BF8E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Focus: diversify into extreme low power and more capable systems</a:t>
            </a:r>
          </a:p>
          <a:p>
            <a:endParaRPr lang="en-US" dirty="0"/>
          </a:p>
          <a:p>
            <a:r>
              <a:rPr lang="en-US" dirty="0"/>
              <a:t>MSP430</a:t>
            </a:r>
          </a:p>
          <a:p>
            <a:pPr lvl="1"/>
            <a:r>
              <a:rPr lang="en-US" dirty="0"/>
              <a:t>16-bit custom architecture (MSP430 architecture)</a:t>
            </a:r>
          </a:p>
          <a:p>
            <a:pPr lvl="1"/>
            <a:r>
              <a:rPr lang="en-US" dirty="0"/>
              <a:t>Capable, but also extremely low power</a:t>
            </a:r>
          </a:p>
          <a:p>
            <a:pPr lvl="2"/>
            <a:r>
              <a:rPr lang="en-US" dirty="0"/>
              <a:t>&lt;1 </a:t>
            </a:r>
            <a:r>
              <a:rPr lang="en-US" dirty="0" err="1"/>
              <a:t>μA</a:t>
            </a:r>
            <a:r>
              <a:rPr lang="en-US" dirty="0"/>
              <a:t> sleep current</a:t>
            </a:r>
          </a:p>
          <a:p>
            <a:pPr lvl="1"/>
            <a:endParaRPr lang="en-US" dirty="0"/>
          </a:p>
          <a:p>
            <a:r>
              <a:rPr lang="en-US" dirty="0"/>
              <a:t>STM32, Atmel SAM series (Cortex-M0, M3, M4, M4F)</a:t>
            </a:r>
          </a:p>
          <a:p>
            <a:pPr lvl="1"/>
            <a:r>
              <a:rPr lang="en-US" dirty="0"/>
              <a:t>32-bit ARM architecture (ARMv7)</a:t>
            </a:r>
          </a:p>
          <a:p>
            <a:pPr lvl="2"/>
            <a:r>
              <a:rPr lang="en-US" dirty="0"/>
              <a:t>Leverage success of ARM on smartphones</a:t>
            </a:r>
          </a:p>
          <a:p>
            <a:pPr lvl="1"/>
            <a:r>
              <a:rPr lang="en-US" dirty="0"/>
              <a:t>Every peripheral under the sun. Plus a variety of memory choices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8026D6-39DF-45B3-981E-B24EDDF334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55559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2CF90F0-CCCC-4F08-8383-CABE66E1D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Cortex M Series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CFBC04C-96FD-4A8D-B2AD-5C1B5303F2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4218405" cy="5029200"/>
          </a:xfrm>
        </p:spPr>
        <p:txBody>
          <a:bodyPr/>
          <a:lstStyle/>
          <a:p>
            <a:r>
              <a:rPr lang="en-US" dirty="0"/>
              <a:t>A number of options for increasing capabilities</a:t>
            </a:r>
          </a:p>
          <a:p>
            <a:endParaRPr lang="en-US" dirty="0"/>
          </a:p>
          <a:p>
            <a:r>
              <a:rPr lang="en-US" dirty="0"/>
              <a:t>In practice:</a:t>
            </a:r>
          </a:p>
          <a:p>
            <a:pPr lvl="1"/>
            <a:r>
              <a:rPr lang="en-US" dirty="0"/>
              <a:t>Cortex-M0+ for low-end systems</a:t>
            </a:r>
          </a:p>
          <a:p>
            <a:pPr lvl="1"/>
            <a:r>
              <a:rPr lang="en-US" dirty="0"/>
              <a:t>Coretx-M4 for high capability systems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A2686A-2391-47F6-B092-F3C86330F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50C011D-AFF8-4E0A-B261-DE027D57FF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9121" y="228600"/>
            <a:ext cx="6611273" cy="6411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65141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2FE8DC-BBCD-4D5E-8047-867561785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Modern system-on-chips (10s-?)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EF6839-A51C-4A18-9F32-9931C1BF8E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Focus: increase memory and capability</a:t>
            </a:r>
          </a:p>
          <a:p>
            <a:pPr lvl="1"/>
            <a:r>
              <a:rPr lang="en-US" dirty="0"/>
              <a:t>Include radios in the same chip</a:t>
            </a:r>
          </a:p>
          <a:p>
            <a:endParaRPr lang="en-US" dirty="0"/>
          </a:p>
          <a:p>
            <a:r>
              <a:rPr lang="en-US" dirty="0"/>
              <a:t>nRF51 and nRF52 series</a:t>
            </a:r>
          </a:p>
          <a:p>
            <a:pPr lvl="1"/>
            <a:r>
              <a:rPr lang="en-US" dirty="0"/>
              <a:t>32-bit ARM microcontrollers (Cortex M)</a:t>
            </a:r>
          </a:p>
          <a:p>
            <a:pPr lvl="1"/>
            <a:r>
              <a:rPr lang="en-US" dirty="0"/>
              <a:t>Include 2.4 GHz radio: Bluetooth Low Energy and 802.15.4/Thread</a:t>
            </a:r>
          </a:p>
          <a:p>
            <a:pPr lvl="1"/>
            <a:endParaRPr lang="en-US" dirty="0"/>
          </a:p>
          <a:p>
            <a:r>
              <a:rPr lang="en-US" dirty="0"/>
              <a:t>Others have followed this same path</a:t>
            </a:r>
          </a:p>
          <a:p>
            <a:pPr lvl="1"/>
            <a:r>
              <a:rPr lang="en-US" dirty="0"/>
              <a:t>TI CC26XX</a:t>
            </a:r>
          </a:p>
          <a:p>
            <a:pPr lvl="1"/>
            <a:r>
              <a:rPr lang="en-US" dirty="0"/>
              <a:t>Apollo3</a:t>
            </a:r>
          </a:p>
          <a:p>
            <a:pPr lvl="1"/>
            <a:r>
              <a:rPr lang="en-US" dirty="0"/>
              <a:t>STM32WL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8026D6-39DF-45B3-981E-B24EDDF334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58438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53CCD0-12BF-48B4-BE28-2E461ACC6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microcontrollers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A1790C-80CD-4496-BE25-359C615FC9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Multi-core systems</a:t>
            </a:r>
          </a:p>
          <a:p>
            <a:pPr lvl="1"/>
            <a:r>
              <a:rPr lang="en-US" dirty="0"/>
              <a:t>Not for performance, but for separation of concerns</a:t>
            </a:r>
          </a:p>
          <a:p>
            <a:pPr lvl="2"/>
            <a:r>
              <a:rPr lang="en-US" dirty="0"/>
              <a:t>Run radio code on one core</a:t>
            </a:r>
          </a:p>
          <a:p>
            <a:pPr lvl="2"/>
            <a:r>
              <a:rPr lang="en-US" dirty="0"/>
              <a:t>Application code goes on the other core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Also allows </a:t>
            </a:r>
            <a:r>
              <a:rPr lang="en-US" dirty="0" err="1"/>
              <a:t>BIG.little</a:t>
            </a:r>
            <a:r>
              <a:rPr lang="en-US" dirty="0"/>
              <a:t> architecture</a:t>
            </a:r>
          </a:p>
          <a:p>
            <a:pPr lvl="2"/>
            <a:r>
              <a:rPr lang="en-US" dirty="0"/>
              <a:t>Higher performance core when interpreting data</a:t>
            </a:r>
          </a:p>
          <a:p>
            <a:pPr lvl="2"/>
            <a:r>
              <a:rPr lang="en-US" dirty="0"/>
              <a:t>Lower performance core for sampling sensors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nRF53 series is already doing this</a:t>
            </a:r>
          </a:p>
          <a:p>
            <a:pPr lvl="2"/>
            <a:r>
              <a:rPr lang="en-US" dirty="0"/>
              <a:t>But support is still fairly nascent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7B4BDC-4CE7-46B0-94F9-1D050B90AA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984E34D-9E93-486B-9A3F-8112AFABBE4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59801" y="2308019"/>
            <a:ext cx="3289300" cy="3835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18656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46A66A-35C2-2402-8545-5E92D4A176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+ Open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44AFF9-DB7C-572B-B5EE-82289870D8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Consider the lifecycles of computer systems</a:t>
            </a:r>
          </a:p>
          <a:p>
            <a:pPr lvl="1"/>
            <a:r>
              <a:rPr lang="en-US" dirty="0"/>
              <a:t>i.e., how long are people still actively using them for?</a:t>
            </a:r>
            <a:br>
              <a:rPr lang="en-US" dirty="0"/>
            </a:br>
            <a:endParaRPr lang="en-US" dirty="0"/>
          </a:p>
          <a:p>
            <a:pPr lvl="1"/>
            <a:r>
              <a:rPr lang="en-US" b="1" dirty="0"/>
              <a:t>How long does a processor generation need to be supported?</a:t>
            </a:r>
          </a:p>
          <a:p>
            <a:pPr lvl="2"/>
            <a:r>
              <a:rPr lang="en-US" b="1" dirty="0"/>
              <a:t>Think Intel Core i7-7500U or Apple M1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b="1" dirty="0"/>
              <a:t>How long does a microcontroller chip need to be supported?</a:t>
            </a:r>
          </a:p>
          <a:p>
            <a:pPr lvl="2"/>
            <a:r>
              <a:rPr lang="en-US" b="1" dirty="0"/>
              <a:t>Think nRF52833 or MSP430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328BFF-7C4C-ACDE-8D14-0BA35F6B4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91390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46A66A-35C2-2402-8545-5E92D4A176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+ Open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44AFF9-DB7C-572B-B5EE-82289870D8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Consider the lifecycles of computer systems</a:t>
            </a:r>
          </a:p>
          <a:p>
            <a:pPr lvl="1"/>
            <a:r>
              <a:rPr lang="en-US" dirty="0"/>
              <a:t>i.e., how long are people still actively using them for?</a:t>
            </a:r>
            <a:br>
              <a:rPr lang="en-US" dirty="0"/>
            </a:br>
            <a:endParaRPr lang="en-US" dirty="0"/>
          </a:p>
          <a:p>
            <a:pPr lvl="1"/>
            <a:r>
              <a:rPr lang="en-US" b="1" dirty="0"/>
              <a:t>How long does a processor generation need to be supported?</a:t>
            </a:r>
          </a:p>
          <a:p>
            <a:pPr lvl="2"/>
            <a:r>
              <a:rPr lang="en-US" b="1" dirty="0"/>
              <a:t>Think Intel Core i7-7500U or Apple M1</a:t>
            </a:r>
          </a:p>
          <a:p>
            <a:pPr lvl="2"/>
            <a:r>
              <a:rPr lang="en-US" dirty="0"/>
              <a:t>After some number of years, new products no longer use it</a:t>
            </a:r>
          </a:p>
          <a:p>
            <a:pPr lvl="2"/>
            <a:r>
              <a:rPr lang="en-US" dirty="0"/>
              <a:t>Old products eventually wear out or are unsupported</a:t>
            </a:r>
          </a:p>
          <a:p>
            <a:pPr lvl="1"/>
            <a:endParaRPr lang="en-US" dirty="0"/>
          </a:p>
          <a:p>
            <a:pPr lvl="1"/>
            <a:r>
              <a:rPr lang="en-US" b="1" dirty="0"/>
              <a:t>How long does a microcontroller chip need to be supported?</a:t>
            </a:r>
          </a:p>
          <a:p>
            <a:pPr lvl="2"/>
            <a:r>
              <a:rPr lang="en-US" b="1" dirty="0"/>
              <a:t>Think nRF52833 or MSP430</a:t>
            </a:r>
          </a:p>
          <a:p>
            <a:pPr lvl="2"/>
            <a:r>
              <a:rPr lang="en-US" dirty="0"/>
              <a:t>New products might still use them years later, because redesigning embedded systems is hard and new chips aren’t that much better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328BFF-7C4C-ACDE-8D14-0BA35F6B4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23802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F60B05-FEE2-47C1-819F-671166DD3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Popular components rarely die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6816B8-E499-41B6-8803-CEFF2038AB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Majority of popular older options still exist</a:t>
            </a:r>
          </a:p>
          <a:p>
            <a:pPr lvl="1"/>
            <a:r>
              <a:rPr lang="en-US" dirty="0"/>
              <a:t>Designers can trade off cost, capability, and efficiency</a:t>
            </a:r>
            <a:br>
              <a:rPr lang="en-US" dirty="0"/>
            </a:br>
            <a:r>
              <a:rPr lang="en-US" dirty="0"/>
              <a:t>alongside “modern features”</a:t>
            </a:r>
          </a:p>
          <a:p>
            <a:pPr lvl="1"/>
            <a:endParaRPr lang="en-US" dirty="0"/>
          </a:p>
          <a:p>
            <a:r>
              <a:rPr lang="en-US" dirty="0"/>
              <a:t>Upgrading for an existing product is unlikely</a:t>
            </a:r>
          </a:p>
          <a:p>
            <a:pPr lvl="1"/>
            <a:r>
              <a:rPr lang="en-US" dirty="0"/>
              <a:t>Large cost, little benefit</a:t>
            </a:r>
          </a:p>
          <a:p>
            <a:endParaRPr lang="en-US" dirty="0"/>
          </a:p>
          <a:p>
            <a:r>
              <a:rPr lang="en-US" dirty="0"/>
              <a:t>Example: Arduino still primarily uses AVR</a:t>
            </a:r>
          </a:p>
          <a:p>
            <a:pPr lvl="1"/>
            <a:r>
              <a:rPr lang="en-US" dirty="0"/>
              <a:t>Works just fine for its needs</a:t>
            </a:r>
          </a:p>
          <a:p>
            <a:pPr lvl="1"/>
            <a:r>
              <a:rPr lang="en-US" dirty="0"/>
              <a:t>Also releases new boards with nRF52s (Arduino Nano 33 BLE)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76AAF8-2DB6-425B-A4AF-FD6A95D21F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48</a:t>
            </a:fld>
            <a:endParaRPr lang="en-US"/>
          </a:p>
        </p:txBody>
      </p:sp>
      <p:pic>
        <p:nvPicPr>
          <p:cNvPr id="4098" name="Picture 2" descr="Arduino Uno - Wikipedia">
            <a:extLst>
              <a:ext uri="{FF2B5EF4-FFF2-40B4-BE49-F238E27FC236}">
                <a16:creationId xmlns:a16="http://schemas.microsoft.com/office/drawing/2014/main" id="{CD58FE06-6021-4A8F-B3CB-DFD5CC332A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37194" y="228600"/>
            <a:ext cx="3100806" cy="3100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Amazon.com: Arduino Nano 33 BLE [ABX00030]: Computers &amp; Accessories">
            <a:extLst>
              <a:ext uri="{FF2B5EF4-FFF2-40B4-BE49-F238E27FC236}">
                <a16:creationId xmlns:a16="http://schemas.microsoft.com/office/drawing/2014/main" id="{366E2193-70CC-48A2-8BD6-0D25CB4C0B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064207" y="3375820"/>
            <a:ext cx="2073693" cy="1536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68930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Microcontrollers and Computers</a:t>
            </a:r>
          </a:p>
          <a:p>
            <a:r>
              <a:rPr lang="en-US" dirty="0"/>
              <a:t>Microcontroller Design</a:t>
            </a:r>
          </a:p>
          <a:p>
            <a:r>
              <a:rPr lang="en-US" dirty="0"/>
              <a:t>Microcontroller History</a:t>
            </a:r>
          </a:p>
          <a:p>
            <a:endParaRPr lang="en-US" dirty="0"/>
          </a:p>
          <a:p>
            <a:r>
              <a:rPr lang="en-US" b="1" dirty="0" err="1"/>
              <a:t>Microbit</a:t>
            </a:r>
            <a:r>
              <a:rPr lang="en-US" b="1" dirty="0"/>
              <a:t> microcontroller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21303934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0DBEF-15D0-7D4E-85C6-ED67163E5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inside a computer?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47FE66-48C9-EC73-D965-9C7CFEE02C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6726315" cy="5029200"/>
          </a:xfrm>
        </p:spPr>
        <p:txBody>
          <a:bodyPr/>
          <a:lstStyle/>
          <a:p>
            <a:r>
              <a:rPr lang="en-US" dirty="0" err="1"/>
              <a:t>Macbook</a:t>
            </a:r>
            <a:r>
              <a:rPr lang="en-US" dirty="0"/>
              <a:t> Air (circa 2013, 2</a:t>
            </a:r>
            <a:r>
              <a:rPr lang="en-US" baseline="30000" dirty="0"/>
              <a:t>nd</a:t>
            </a:r>
            <a:r>
              <a:rPr lang="en-US" dirty="0"/>
              <a:t> gen)</a:t>
            </a:r>
          </a:p>
          <a:p>
            <a:pPr lvl="1"/>
            <a:r>
              <a:rPr lang="en-US" dirty="0"/>
              <a:t>Modern computers are mostly similar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Intel Core i5 processor</a:t>
            </a:r>
          </a:p>
          <a:p>
            <a:pPr lvl="1"/>
            <a:r>
              <a:rPr lang="en-US" dirty="0"/>
              <a:t>128 GB Flash storage</a:t>
            </a:r>
          </a:p>
          <a:p>
            <a:pPr lvl="1"/>
            <a:r>
              <a:rPr lang="en-US" dirty="0"/>
              <a:t>4 GB DDR3 RAM</a:t>
            </a:r>
          </a:p>
          <a:p>
            <a:pPr lvl="1"/>
            <a:r>
              <a:rPr lang="en-US" dirty="0"/>
              <a:t>1440x900 pixel display</a:t>
            </a:r>
          </a:p>
          <a:p>
            <a:pPr lvl="1"/>
            <a:endParaRPr lang="en-US" dirty="0"/>
          </a:p>
          <a:p>
            <a:r>
              <a:rPr lang="en-US" dirty="0"/>
              <a:t>Picked because there is a teardown I like of an embedded device from the same year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1F8DB5-5A4C-4601-3238-1748B2BED8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</a:t>
            </a:fld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8B54E78-59A1-1EBE-87D2-3A7AAC3946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484303" y="571500"/>
            <a:ext cx="3945698" cy="4680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91F9C84-2A68-F93D-BACA-AFD65E066AA5}"/>
              </a:ext>
            </a:extLst>
          </p:cNvPr>
          <p:cNvSpPr txBox="1"/>
          <p:nvPr/>
        </p:nvSpPr>
        <p:spPr>
          <a:xfrm>
            <a:off x="530789" y="6050119"/>
            <a:ext cx="705998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3"/>
              </a:rPr>
              <a:t>https://www.ifixit.com/Teardown/MacBook+Air+13-Inch+Mid+2013+Teardown/15042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4773655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89E4251-5EC6-4CD2-ADDA-284714CAF3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42188" y="228600"/>
            <a:ext cx="7437755" cy="594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Micro:bit</a:t>
            </a:r>
            <a:r>
              <a:rPr lang="en-US" dirty="0"/>
              <a:t> v2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48590-1808-4AA5-B592-C13E71EF38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4332705" cy="5029200"/>
          </a:xfrm>
        </p:spPr>
        <p:txBody>
          <a:bodyPr>
            <a:normAutofit/>
          </a:bodyPr>
          <a:lstStyle/>
          <a:p>
            <a:r>
              <a:rPr lang="en-US" dirty="0"/>
              <a:t>Circuit board</a:t>
            </a:r>
          </a:p>
          <a:p>
            <a:pPr lvl="1"/>
            <a:r>
              <a:rPr lang="en-US" dirty="0"/>
              <a:t>Entire thing</a:t>
            </a:r>
          </a:p>
          <a:p>
            <a:pPr lvl="1"/>
            <a:r>
              <a:rPr lang="en-US" dirty="0" err="1"/>
              <a:t>a.k.a</a:t>
            </a:r>
            <a:r>
              <a:rPr lang="en-US" dirty="0"/>
              <a:t> “Dev Board”</a:t>
            </a:r>
          </a:p>
          <a:p>
            <a:pPr lvl="1"/>
            <a:r>
              <a:rPr lang="en-US" dirty="0" err="1"/>
              <a:t>a.k.a</a:t>
            </a:r>
            <a:r>
              <a:rPr lang="en-US" dirty="0"/>
              <a:t> PCB</a:t>
            </a:r>
            <a:br>
              <a:rPr lang="en-US" dirty="0"/>
            </a:br>
            <a:r>
              <a:rPr lang="en-US" dirty="0"/>
              <a:t>(Printed Circuit Board)</a:t>
            </a:r>
          </a:p>
          <a:p>
            <a:pPr lvl="1"/>
            <a:endParaRPr lang="en-US" dirty="0"/>
          </a:p>
          <a:p>
            <a:r>
              <a:rPr lang="en-US" dirty="0"/>
              <a:t>Microcontroller</a:t>
            </a:r>
          </a:p>
          <a:p>
            <a:pPr lvl="1"/>
            <a:r>
              <a:rPr lang="en-US" dirty="0"/>
              <a:t>The computer on it</a:t>
            </a:r>
          </a:p>
          <a:p>
            <a:pPr lvl="1"/>
            <a:r>
              <a:rPr lang="en-US" dirty="0" err="1"/>
              <a:t>Microbit</a:t>
            </a:r>
            <a:r>
              <a:rPr lang="en-US" dirty="0"/>
              <a:t> has two</a:t>
            </a:r>
          </a:p>
          <a:p>
            <a:pPr lvl="2"/>
            <a:r>
              <a:rPr lang="en-US" dirty="0"/>
              <a:t>One as a programmer</a:t>
            </a:r>
          </a:p>
          <a:p>
            <a:pPr lvl="2"/>
            <a:r>
              <a:rPr lang="en-US" dirty="0"/>
              <a:t>One for applications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50</a:t>
            </a:fld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09BB9C9-1412-4004-B9C0-4802440BD157}"/>
              </a:ext>
            </a:extLst>
          </p:cNvPr>
          <p:cNvGrpSpPr/>
          <p:nvPr/>
        </p:nvGrpSpPr>
        <p:grpSpPr>
          <a:xfrm>
            <a:off x="5473702" y="4265246"/>
            <a:ext cx="4066719" cy="2206848"/>
            <a:chOff x="5473702" y="4265246"/>
            <a:chExt cx="4066719" cy="2206848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530F8F8B-B722-4E3D-800B-56BDA3138137}"/>
                </a:ext>
              </a:extLst>
            </p:cNvPr>
            <p:cNvSpPr/>
            <p:nvPr/>
          </p:nvSpPr>
          <p:spPr>
            <a:xfrm>
              <a:off x="7150100" y="4265246"/>
              <a:ext cx="711200" cy="738554"/>
            </a:xfrm>
            <a:prstGeom prst="ellipse">
              <a:avLst/>
            </a:prstGeom>
            <a:noFill/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3D3BBEDE-CDCA-4A6B-83A3-C4EA8039B0AD}"/>
                </a:ext>
              </a:extLst>
            </p:cNvPr>
            <p:cNvSpPr/>
            <p:nvPr/>
          </p:nvSpPr>
          <p:spPr>
            <a:xfrm>
              <a:off x="8829221" y="4316046"/>
              <a:ext cx="711200" cy="738554"/>
            </a:xfrm>
            <a:prstGeom prst="ellipse">
              <a:avLst/>
            </a:prstGeom>
            <a:noFill/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161BA9A5-D7EC-4BD2-AA05-754E320DA9C9}"/>
                </a:ext>
              </a:extLst>
            </p:cNvPr>
            <p:cNvCxnSpPr>
              <a:cxnSpLocks/>
              <a:stCxn id="5" idx="3"/>
            </p:cNvCxnSpPr>
            <p:nvPr/>
          </p:nvCxnSpPr>
          <p:spPr>
            <a:xfrm flipH="1">
              <a:off x="6311901" y="4895641"/>
              <a:ext cx="942352" cy="1276559"/>
            </a:xfrm>
            <a:prstGeom prst="line">
              <a:avLst/>
            </a:prstGeom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87DA96F7-A3F5-446F-9E8B-0FD14FA540E3}"/>
                </a:ext>
              </a:extLst>
            </p:cNvPr>
            <p:cNvCxnSpPr>
              <a:cxnSpLocks/>
              <a:stCxn id="7" idx="3"/>
            </p:cNvCxnSpPr>
            <p:nvPr/>
          </p:nvCxnSpPr>
          <p:spPr>
            <a:xfrm flipH="1">
              <a:off x="6311902" y="4946441"/>
              <a:ext cx="2621472" cy="1225759"/>
            </a:xfrm>
            <a:prstGeom prst="line">
              <a:avLst/>
            </a:prstGeom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7DF47A4-DDFF-4865-800E-647972AB7DC0}"/>
                </a:ext>
              </a:extLst>
            </p:cNvPr>
            <p:cNvSpPr txBox="1"/>
            <p:nvPr/>
          </p:nvSpPr>
          <p:spPr>
            <a:xfrm>
              <a:off x="5473702" y="6102762"/>
              <a:ext cx="1778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Microcontrollers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7312445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24123A-8DDE-4F89-AA12-8D6E14FA4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nRF52833 – Microcontroller on the </a:t>
            </a:r>
            <a:r>
              <a:rPr lang="en-US" dirty="0" err="1"/>
              <a:t>Micro:bit</a:t>
            </a:r>
            <a:r>
              <a:rPr lang="en-US" dirty="0"/>
              <a:t> v2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B79067-E6DA-4EE2-A6E6-C8B2F99B6B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32-bit ARM Cortex-M4F microcontroller</a:t>
            </a:r>
          </a:p>
          <a:p>
            <a:pPr lvl="1"/>
            <a:r>
              <a:rPr lang="en-US" dirty="0"/>
              <a:t>64 MHz core, 128 KB RAM, 512 KB Flash</a:t>
            </a:r>
          </a:p>
          <a:p>
            <a:pPr lvl="1"/>
            <a:r>
              <a:rPr lang="en-US" dirty="0"/>
              <a:t>Floating point support</a:t>
            </a:r>
          </a:p>
          <a:p>
            <a:pPr lvl="1"/>
            <a:r>
              <a:rPr lang="en-US" dirty="0"/>
              <a:t>2.4 GHz Radio: Bluetooth Low energy / 802.15.4</a:t>
            </a:r>
          </a:p>
          <a:p>
            <a:pPr lvl="1"/>
            <a:r>
              <a:rPr lang="en-US" dirty="0"/>
              <a:t>Various peripherals</a:t>
            </a:r>
          </a:p>
          <a:p>
            <a:pPr lvl="2"/>
            <a:r>
              <a:rPr lang="en-US" dirty="0"/>
              <a:t>ADC, PWM</a:t>
            </a:r>
          </a:p>
          <a:p>
            <a:pPr lvl="2"/>
            <a:r>
              <a:rPr lang="en-US" dirty="0"/>
              <a:t>I2C, UART, SPI, USB</a:t>
            </a:r>
          </a:p>
          <a:p>
            <a:pPr lvl="2"/>
            <a:r>
              <a:rPr lang="en-US" dirty="0"/>
              <a:t>RNG, 32-bit Timers, Watchdog, Temperature</a:t>
            </a:r>
          </a:p>
          <a:p>
            <a:pPr lvl="2"/>
            <a:r>
              <a:rPr lang="en-US" dirty="0"/>
              <a:t>Up to 42 I/O pins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578D96-2DFC-4902-A7DD-9B7DA5F550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51</a:t>
            </a:fld>
            <a:endParaRPr lang="en-US"/>
          </a:p>
        </p:txBody>
      </p:sp>
      <p:pic>
        <p:nvPicPr>
          <p:cNvPr id="5122" name="Picture 2" descr="nRF52833 - Advanced Bluetooth multiprotocol SoC - nordicsemi.com">
            <a:extLst>
              <a:ext uri="{FF2B5EF4-FFF2-40B4-BE49-F238E27FC236}">
                <a16:creationId xmlns:a16="http://schemas.microsoft.com/office/drawing/2014/main" id="{0B24C1A5-6CBC-4D7C-A896-90F51A2181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40700" y="2984500"/>
            <a:ext cx="2989263" cy="2989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812775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567B239-3993-4F64-8AEA-598A52FC1E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7543" y="2796382"/>
            <a:ext cx="6572902" cy="374253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04D2742-2D0C-433D-93EC-2CA86C153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KL27Z – Programmer on the </a:t>
            </a:r>
            <a:r>
              <a:rPr lang="en-US" dirty="0" err="1"/>
              <a:t>Micro:bit</a:t>
            </a:r>
            <a:r>
              <a:rPr lang="en-US" dirty="0"/>
              <a:t> v2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A805E4-E210-40AC-A3A3-D86D6BA8C2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32-bit ARM Cortex-M0+ microcontroller</a:t>
            </a:r>
          </a:p>
          <a:p>
            <a:pPr lvl="1"/>
            <a:r>
              <a:rPr lang="en-US" dirty="0"/>
              <a:t>48 MHz core, 16 KB RAM, 256 KB Flash</a:t>
            </a:r>
          </a:p>
          <a:p>
            <a:r>
              <a:rPr lang="en-US" dirty="0"/>
              <a:t>Acts as a programming interface to nRF52833</a:t>
            </a:r>
          </a:p>
          <a:p>
            <a:pPr lvl="1"/>
            <a:r>
              <a:rPr lang="en-US" dirty="0"/>
              <a:t>Connects to USB and to JTAG (SWD)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579421-1A15-4E11-9924-4F8CE731F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22849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4D9AE2-0449-D651-D923-059526079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Microbit</a:t>
            </a:r>
            <a:r>
              <a:rPr lang="en-US" dirty="0"/>
              <a:t> version 2.2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C96A97-3588-F909-E831-B7DEBEC354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Circa 2020-??? there has been a global chip shortage</a:t>
            </a:r>
          </a:p>
          <a:p>
            <a:pPr lvl="1"/>
            <a:r>
              <a:rPr lang="en-US" dirty="0"/>
              <a:t>Lots of demand for electronics</a:t>
            </a:r>
          </a:p>
          <a:p>
            <a:pPr lvl="1"/>
            <a:r>
              <a:rPr lang="en-US"/>
              <a:t>Reduced supply </a:t>
            </a:r>
            <a:r>
              <a:rPr lang="en-US" dirty="0"/>
              <a:t>due partly to pandemic</a:t>
            </a:r>
          </a:p>
          <a:p>
            <a:pPr lvl="1"/>
            <a:endParaRPr lang="en-US" dirty="0"/>
          </a:p>
          <a:p>
            <a:r>
              <a:rPr lang="en-US" dirty="0" err="1"/>
              <a:t>Microbit</a:t>
            </a:r>
            <a:r>
              <a:rPr lang="en-US" dirty="0"/>
              <a:t> had to come out with a revision</a:t>
            </a:r>
          </a:p>
          <a:p>
            <a:pPr lvl="1"/>
            <a:r>
              <a:rPr lang="en-US" dirty="0"/>
              <a:t>Replaced KL27Z (the programmer chip) with a WAY more capable nRF52820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This has caused some annoyances for lab that I need to fix</a:t>
            </a:r>
          </a:p>
          <a:p>
            <a:pPr lvl="1"/>
            <a:r>
              <a:rPr lang="en-US" dirty="0"/>
              <a:t>The programming interface changed a little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A216BF-8AD0-483B-FAC6-33DD305F4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21478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911F63-6F6E-4515-8C51-BF0253DEB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the datasheet!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720635-E688-4A9D-8F29-EE913724D0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nRF52833 Product Specification</a:t>
            </a:r>
            <a:endParaRPr lang="en-US" dirty="0">
              <a:hlinkClick r:id="rId2"/>
            </a:endParaRPr>
          </a:p>
          <a:p>
            <a:pPr lvl="1"/>
            <a:r>
              <a:rPr lang="en-US" dirty="0"/>
              <a:t>Online: </a:t>
            </a:r>
            <a:r>
              <a:rPr lang="en-US" dirty="0">
                <a:hlinkClick r:id="rId2"/>
              </a:rPr>
              <a:t>https://infocenter.nordicsemi.com/index.jsp?topic=%2Fps_nrf52833%2Fkeyfeatures_html5.html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PDF: </a:t>
            </a:r>
            <a:r>
              <a:rPr lang="en-US" dirty="0">
                <a:hlinkClick r:id="rId3"/>
              </a:rPr>
              <a:t>https://infocenter.nordicsemi.com/pdf/nRF52833_PS_v1.5.pdf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09FED6-F305-43EB-9437-AB2E3FA484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83927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Microcontrollers and Computers</a:t>
            </a:r>
          </a:p>
          <a:p>
            <a:r>
              <a:rPr lang="en-US" dirty="0"/>
              <a:t>Microcontroller Design</a:t>
            </a:r>
          </a:p>
          <a:p>
            <a:r>
              <a:rPr lang="en-US" dirty="0"/>
              <a:t>Microcontroller History</a:t>
            </a:r>
          </a:p>
          <a:p>
            <a:endParaRPr lang="en-US" dirty="0"/>
          </a:p>
          <a:p>
            <a:r>
              <a:rPr lang="en-US" dirty="0" err="1"/>
              <a:t>Microbit</a:t>
            </a:r>
            <a:r>
              <a:rPr lang="en-US" dirty="0"/>
              <a:t> microcontroller(s)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8351627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ADAEB8-CA9F-2767-801D-F053B1AA4B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Unscrewing the bottom cover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DC803A-ADD9-5BB0-672E-CBC51831EE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3745200" cy="5029200"/>
          </a:xfrm>
        </p:spPr>
        <p:txBody>
          <a:bodyPr/>
          <a:lstStyle/>
          <a:p>
            <a:r>
              <a:rPr lang="en-US" dirty="0"/>
              <a:t>Top half is the motherboard</a:t>
            </a:r>
          </a:p>
          <a:p>
            <a:pPr lvl="1"/>
            <a:r>
              <a:rPr lang="en-US" dirty="0"/>
              <a:t>Holds and connects all the parts of the computer</a:t>
            </a:r>
          </a:p>
          <a:p>
            <a:endParaRPr lang="en-US" dirty="0"/>
          </a:p>
          <a:p>
            <a:r>
              <a:rPr lang="en-US" dirty="0"/>
              <a:t>Bottom half are battery packs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FA55BF-CE13-B6CF-CCFC-20CCBCBA3E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</a:t>
            </a:fld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2C4DF2A-311A-9D5D-1544-AFE8C003D1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74088" y="1016135"/>
            <a:ext cx="7286847" cy="5466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11937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3280C3-2473-D4DD-11E3-AEF7094303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Non-volatile long-term storage: SSD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9BF5DE-7318-9587-CC5F-AA5EB5AEEA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5104273" cy="5029200"/>
          </a:xfrm>
        </p:spPr>
        <p:txBody>
          <a:bodyPr/>
          <a:lstStyle/>
          <a:p>
            <a:r>
              <a:rPr lang="en-US" dirty="0"/>
              <a:t>The SSD is a module that connects through PCIe</a:t>
            </a:r>
          </a:p>
          <a:p>
            <a:endParaRPr lang="en-US" dirty="0"/>
          </a:p>
          <a:p>
            <a:r>
              <a:rPr lang="en-US" dirty="0"/>
              <a:t>In modern laptops the SSD is often soldered directly onto the motherboard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45D3A0-3249-B227-E95A-927B44A163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7</a:t>
            </a:fld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E7FADA3A-E9E1-FB6E-CEAF-A095E537DB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35761" y="1098550"/>
            <a:ext cx="5344633" cy="4008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39226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0EA3FE-D408-1F8D-8B39-08CD7D421B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Investigating the motherboard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C1347B-1108-C126-E495-B7065095CC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49655" y="1143000"/>
            <a:ext cx="5030739" cy="5029200"/>
          </a:xfrm>
        </p:spPr>
        <p:txBody>
          <a:bodyPr/>
          <a:lstStyle/>
          <a:p>
            <a:r>
              <a:rPr lang="en-US" dirty="0"/>
              <a:t>Red (front, right)</a:t>
            </a:r>
          </a:p>
          <a:p>
            <a:pPr lvl="1"/>
            <a:r>
              <a:rPr lang="en-US" dirty="0"/>
              <a:t>Intel core i5 processor</a:t>
            </a:r>
          </a:p>
          <a:p>
            <a:pPr lvl="1"/>
            <a:endParaRPr lang="en-US" dirty="0"/>
          </a:p>
          <a:p>
            <a:r>
              <a:rPr lang="en-US" dirty="0"/>
              <a:t>Red (bottom, left)</a:t>
            </a:r>
          </a:p>
          <a:p>
            <a:pPr lvl="1"/>
            <a:r>
              <a:rPr lang="en-US" dirty="0" err="1"/>
              <a:t>Elpida</a:t>
            </a:r>
            <a:r>
              <a:rPr lang="en-US" dirty="0"/>
              <a:t> LPDDR3 RAM, 4 GB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Other stuff are mostly radios, USB/Thunderbolt controllers, and power supply</a:t>
            </a:r>
          </a:p>
          <a:p>
            <a:pPr lvl="1"/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7D043-7CA2-0B6F-0F88-0037EE3591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8</a:t>
            </a:fld>
            <a:endParaRPr lang="en-US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6AFC9190-30E4-34F8-3EDC-ABA1141B5E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45804" y="1690867"/>
            <a:ext cx="5925879" cy="1733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67C41842-A95E-A40D-1BC2-37F895815C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45804" y="4599930"/>
            <a:ext cx="5925879" cy="1572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72C1EC0-7103-AAED-A286-468A5DE06E52}"/>
              </a:ext>
            </a:extLst>
          </p:cNvPr>
          <p:cNvSpPr txBox="1"/>
          <p:nvPr/>
        </p:nvSpPr>
        <p:spPr>
          <a:xfrm>
            <a:off x="2169042" y="1317667"/>
            <a:ext cx="22470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71AB09-52F6-FCF6-5DAE-D1B4F9D12227}"/>
              </a:ext>
            </a:extLst>
          </p:cNvPr>
          <p:cNvSpPr txBox="1"/>
          <p:nvPr/>
        </p:nvSpPr>
        <p:spPr>
          <a:xfrm>
            <a:off x="2169042" y="4230598"/>
            <a:ext cx="22470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Back</a:t>
            </a:r>
          </a:p>
        </p:txBody>
      </p:sp>
    </p:spTree>
    <p:extLst>
      <p:ext uri="{BB962C8B-B14F-4D97-AF65-F5344CB8AC3E}">
        <p14:creationId xmlns:p14="http://schemas.microsoft.com/office/powerpoint/2010/main" val="18185469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98753-FB06-1677-17E1-91EE8DC93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Generalizing computer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B52C9B-B837-831C-C9F9-B8B9ACE849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Computers </a:t>
            </a:r>
            <a:r>
              <a:rPr lang="en-US" i="1" dirty="0"/>
              <a:t>usually</a:t>
            </a:r>
            <a:r>
              <a:rPr lang="en-US" dirty="0"/>
              <a:t> need</a:t>
            </a:r>
          </a:p>
          <a:p>
            <a:pPr lvl="1"/>
            <a:r>
              <a:rPr lang="en-US" dirty="0"/>
              <a:t>Processor</a:t>
            </a:r>
          </a:p>
          <a:p>
            <a:pPr lvl="1"/>
            <a:r>
              <a:rPr lang="en-US" dirty="0"/>
              <a:t>Memory (RAM)</a:t>
            </a:r>
          </a:p>
          <a:p>
            <a:pPr lvl="1"/>
            <a:r>
              <a:rPr lang="en-US" dirty="0"/>
              <a:t>Storage (Flash/SSD)</a:t>
            </a:r>
          </a:p>
          <a:p>
            <a:pPr lvl="1"/>
            <a:r>
              <a:rPr lang="en-US" dirty="0"/>
              <a:t>External communication</a:t>
            </a:r>
          </a:p>
          <a:p>
            <a:pPr lvl="2"/>
            <a:r>
              <a:rPr lang="en-US" dirty="0"/>
              <a:t>USB, Thunderbolt, SATA, HDMI, WiFi</a:t>
            </a:r>
          </a:p>
          <a:p>
            <a:pPr lvl="1"/>
            <a:r>
              <a:rPr lang="en-US" dirty="0"/>
              <a:t>Power management</a:t>
            </a:r>
          </a:p>
          <a:p>
            <a:pPr lvl="2"/>
            <a:r>
              <a:rPr lang="en-US" dirty="0"/>
              <a:t>Maybe batteries and charging</a:t>
            </a:r>
          </a:p>
          <a:p>
            <a:pPr lvl="1"/>
            <a:r>
              <a:rPr lang="en-US" dirty="0"/>
              <a:t>Something to connect it all: motherboard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73F3A4-4637-3F88-6E9E-8613C1A385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9</a:t>
            </a:fld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93C87472-A9CB-2B79-2C91-38D28D521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0873" y="309562"/>
            <a:ext cx="4749866" cy="3983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064098"/>
      </p:ext>
    </p:extLst>
  </p:cSld>
  <p:clrMapOvr>
    <a:masterClrMapping/>
  </p:clrMapOvr>
</p:sld>
</file>

<file path=ppt/theme/theme1.xml><?xml version="1.0" encoding="utf-8"?>
<a:theme xmlns:a="http://schemas.openxmlformats.org/drawingml/2006/main" name="Class Slides">
  <a:themeElements>
    <a:clrScheme name="Custom Colors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4472C4"/>
      </a:accent1>
      <a:accent2>
        <a:srgbClr val="ED7D31"/>
      </a:accent2>
      <a:accent3>
        <a:srgbClr val="FFC000"/>
      </a:accent3>
      <a:accent4>
        <a:srgbClr val="70AD47"/>
      </a:accent4>
      <a:accent5>
        <a:srgbClr val="954F72"/>
      </a:accent5>
      <a:accent6>
        <a:srgbClr val="A5A5A5"/>
      </a:accent6>
      <a:hlink>
        <a:srgbClr val="0563C1"/>
      </a:hlink>
      <a:folHlink>
        <a:srgbClr val="0563C1"/>
      </a:folHlink>
    </a:clrScheme>
    <a:fontScheme name="Custom Tahoma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313499C5-2493-46D7-A578-A55B4E92D20D}" vid="{B37469B3-D6DE-4740-A3F3-917322C394B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ce346_template</Template>
  <TotalTime>1788</TotalTime>
  <Words>2653</Words>
  <Application>Microsoft Office PowerPoint</Application>
  <PresentationFormat>Widescreen</PresentationFormat>
  <Paragraphs>575</Paragraphs>
  <Slides>55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0" baseType="lpstr">
      <vt:lpstr>Arial</vt:lpstr>
      <vt:lpstr>Calibri</vt:lpstr>
      <vt:lpstr>Consolas</vt:lpstr>
      <vt:lpstr>Tahoma</vt:lpstr>
      <vt:lpstr>Class Slides</vt:lpstr>
      <vt:lpstr>Lecture 02 Microcontrollers</vt:lpstr>
      <vt:lpstr>Class Updates</vt:lpstr>
      <vt:lpstr>Today’s Goals</vt:lpstr>
      <vt:lpstr>Outline</vt:lpstr>
      <vt:lpstr>What’s inside a computer?</vt:lpstr>
      <vt:lpstr>Unscrewing the bottom cover</vt:lpstr>
      <vt:lpstr>Non-volatile long-term storage: SSD</vt:lpstr>
      <vt:lpstr>Investigating the motherboard</vt:lpstr>
      <vt:lpstr>Generalizing computer design</vt:lpstr>
      <vt:lpstr>What’s inside a Fitbit?</vt:lpstr>
      <vt:lpstr>Fitbit teardown</vt:lpstr>
      <vt:lpstr>Fitbit circuit board front</vt:lpstr>
      <vt:lpstr>Fitbit as a computer</vt:lpstr>
      <vt:lpstr>Sidebar: you could make a Fitbit yourself</vt:lpstr>
      <vt:lpstr>Categories of computer chips</vt:lpstr>
      <vt:lpstr>Break + Extend your thinking</vt:lpstr>
      <vt:lpstr>Break + Extend your thinking</vt:lpstr>
      <vt:lpstr>Outline</vt:lpstr>
      <vt:lpstr>Generic microcontroller block diagram</vt:lpstr>
      <vt:lpstr>Processor</vt:lpstr>
      <vt:lpstr>Background: Instruction Set Architecture</vt:lpstr>
      <vt:lpstr>Background: Instruction Set Architecture</vt:lpstr>
      <vt:lpstr>Processor design choices for embedded</vt:lpstr>
      <vt:lpstr>Memory</vt:lpstr>
      <vt:lpstr>Memory</vt:lpstr>
      <vt:lpstr>Volatile memory: SRAM</vt:lpstr>
      <vt:lpstr>Non-Volatile memory: Flash (usually)</vt:lpstr>
      <vt:lpstr>SRAM (RAM) versus Flash (ROM) memory</vt:lpstr>
      <vt:lpstr>Memory design choices</vt:lpstr>
      <vt:lpstr>Peripherals</vt:lpstr>
      <vt:lpstr>Peripheral design choices</vt:lpstr>
      <vt:lpstr>Pins</vt:lpstr>
      <vt:lpstr>Internal connections to pins</vt:lpstr>
      <vt:lpstr>What haven’t we talked about?</vt:lpstr>
      <vt:lpstr>What haven’t we talked about?</vt:lpstr>
      <vt:lpstr>Powering microcontrollers</vt:lpstr>
      <vt:lpstr>Programming microcontrollers</vt:lpstr>
      <vt:lpstr>Break + Open Question</vt:lpstr>
      <vt:lpstr>Break + Open Question</vt:lpstr>
      <vt:lpstr>Outline</vt:lpstr>
      <vt:lpstr>Older microcontrollers (90s-00s)</vt:lpstr>
      <vt:lpstr>More capable microcontrollers (00s-10s)</vt:lpstr>
      <vt:lpstr>Cortex M Series</vt:lpstr>
      <vt:lpstr>Modern system-on-chips (10s-?)</vt:lpstr>
      <vt:lpstr>Future microcontrollers</vt:lpstr>
      <vt:lpstr>Break + Open Question</vt:lpstr>
      <vt:lpstr>Break + Open Question</vt:lpstr>
      <vt:lpstr>Popular components rarely die</vt:lpstr>
      <vt:lpstr>Outline</vt:lpstr>
      <vt:lpstr>Micro:bit v2</vt:lpstr>
      <vt:lpstr>nRF52833 – Microcontroller on the Micro:bit v2</vt:lpstr>
      <vt:lpstr>KL27Z – Programmer on the Micro:bit v2</vt:lpstr>
      <vt:lpstr>Microbit version 2.2</vt:lpstr>
      <vt:lpstr>To the datasheet!</vt:lpstr>
      <vt:lpstr>Outline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02 Microcontrollers</dc:title>
  <dc:creator>Branden Ghena</dc:creator>
  <cp:lastModifiedBy>Branden Ghena</cp:lastModifiedBy>
  <cp:revision>60</cp:revision>
  <dcterms:created xsi:type="dcterms:W3CDTF">2021-03-30T17:35:24Z</dcterms:created>
  <dcterms:modified xsi:type="dcterms:W3CDTF">2022-09-22T21:40:34Z</dcterms:modified>
</cp:coreProperties>
</file>